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  <p:sldMasterId id="2147483935" r:id="rId2"/>
  </p:sldMasterIdLst>
  <p:notesMasterIdLst>
    <p:notesMasterId r:id="rId36"/>
  </p:notesMasterIdLst>
  <p:sldIdLst>
    <p:sldId id="262" r:id="rId3"/>
    <p:sldId id="469" r:id="rId4"/>
    <p:sldId id="470" r:id="rId5"/>
    <p:sldId id="471" r:id="rId6"/>
    <p:sldId id="451" r:id="rId7"/>
    <p:sldId id="453" r:id="rId8"/>
    <p:sldId id="454" r:id="rId9"/>
    <p:sldId id="786" r:id="rId10"/>
    <p:sldId id="316" r:id="rId11"/>
    <p:sldId id="456" r:id="rId12"/>
    <p:sldId id="457" r:id="rId13"/>
    <p:sldId id="458" r:id="rId14"/>
    <p:sldId id="459" r:id="rId15"/>
    <p:sldId id="460" r:id="rId16"/>
    <p:sldId id="789" r:id="rId17"/>
    <p:sldId id="790" r:id="rId18"/>
    <p:sldId id="326" r:id="rId19"/>
    <p:sldId id="473" r:id="rId20"/>
    <p:sldId id="472" r:id="rId21"/>
    <p:sldId id="474" r:id="rId22"/>
    <p:sldId id="461" r:id="rId23"/>
    <p:sldId id="462" r:id="rId24"/>
    <p:sldId id="787" r:id="rId25"/>
    <p:sldId id="788" r:id="rId26"/>
    <p:sldId id="463" r:id="rId27"/>
    <p:sldId id="464" r:id="rId28"/>
    <p:sldId id="465" r:id="rId29"/>
    <p:sldId id="466" r:id="rId30"/>
    <p:sldId id="467" r:id="rId31"/>
    <p:sldId id="468" r:id="rId32"/>
    <p:sldId id="418" r:id="rId33"/>
    <p:sldId id="419" r:id="rId34"/>
    <p:sldId id="791" r:id="rId3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4AAE6"/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71429" autoAdjust="0"/>
  </p:normalViewPr>
  <p:slideViewPr>
    <p:cSldViewPr snapToGrid="0">
      <p:cViewPr varScale="1">
        <p:scale>
          <a:sx n="84" d="100"/>
          <a:sy n="84" d="100"/>
        </p:scale>
        <p:origin x="1402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0T06:46:12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 24575,'55'0'0,"-16"2"0,-1-3 0,0-1 0,66-11 0,-67 7 0,1 1 0,-1 2 0,0 2 0,40 4 0,0-1 0,-54 0 0,1 0 0,31 8 0,9 1 0,2-2 0,-14-2 0,70 1 0,1109-9-1365,-1204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F339-2980-48BE-89D5-368FF2D26E8D}" type="datetimeFigureOut">
              <a:rPr lang="zh-TW" altLang="en-US" smtClean="0"/>
              <a:t>2025/7/11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15B5-0933-4E4A-BAC6-0CF3AB566E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4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F70CA-1A78-4C67-A178-60072862808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08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接著我們用一個</a:t>
            </a:r>
            <a:r>
              <a:rPr lang="en-US" altLang="zh-TW" dirty="0"/>
              <a:t>random permutation pi</a:t>
            </a:r>
            <a:r>
              <a:rPr lang="zh-TW" altLang="en-US" dirty="0"/>
              <a:t>，把每個</a:t>
            </a:r>
            <a:r>
              <a:rPr lang="en-US" altLang="zh-TW" dirty="0"/>
              <a:t>virtual frequency hash</a:t>
            </a:r>
            <a:r>
              <a:rPr lang="zh-TW" altLang="en-US" dirty="0"/>
              <a:t>到一個</a:t>
            </a:r>
            <a:r>
              <a:rPr lang="en-US" altLang="zh-TW" dirty="0"/>
              <a:t>ring</a:t>
            </a:r>
            <a:r>
              <a:rPr lang="zh-TW" altLang="en-US" dirty="0"/>
              <a:t>上</a:t>
            </a:r>
            <a:endParaRPr lang="en-US" altLang="zh-TW" dirty="0"/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Then, we use a random permutation π to hash each virtual frequency into a ring with 256 nodes and obtain a ring like the figure on the right side.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把</a:t>
            </a:r>
            <a:r>
              <a:rPr lang="en-US" altLang="zh-TW" dirty="0"/>
              <a:t>virtual frequency</a:t>
            </a:r>
            <a:r>
              <a:rPr lang="zh-TW" altLang="en-US" dirty="0"/>
              <a:t>照</a:t>
            </a:r>
            <a:r>
              <a:rPr lang="en-US" altLang="zh-TW" dirty="0"/>
              <a:t>increasing order</a:t>
            </a:r>
            <a:r>
              <a:rPr lang="zh-TW" altLang="en-US" dirty="0"/>
              <a:t>排列後，我們把</a:t>
            </a:r>
            <a:r>
              <a:rPr lang="en-US" altLang="zh-TW" dirty="0"/>
              <a:t>ring</a:t>
            </a:r>
            <a:r>
              <a:rPr lang="zh-TW" altLang="en-US" dirty="0"/>
              <a:t>斷開並線性化到</a:t>
            </a:r>
            <a:r>
              <a:rPr lang="en-US" altLang="zh-TW" dirty="0"/>
              <a:t>0</a:t>
            </a:r>
            <a:r>
              <a:rPr lang="zh-TW" altLang="en-US" dirty="0"/>
              <a:t>到</a:t>
            </a:r>
            <a:r>
              <a:rPr lang="en-US" altLang="zh-TW" dirty="0"/>
              <a:t>256</a:t>
            </a:r>
            <a:r>
              <a:rPr lang="zh-TW" altLang="en-US" dirty="0"/>
              <a:t>的區間</a:t>
            </a:r>
            <a:endParaRPr lang="en-US" altLang="zh-TW" dirty="0"/>
          </a:p>
          <a:p>
            <a:r>
              <a:rPr lang="zh-TW" altLang="en-US" dirty="0"/>
              <a:t>最後，</a:t>
            </a:r>
            <a:r>
              <a:rPr lang="en-US" altLang="zh-TW" dirty="0"/>
              <a:t>channel selection</a:t>
            </a:r>
            <a:r>
              <a:rPr lang="zh-TW" altLang="en-US" dirty="0"/>
              <a:t>的方法是</a:t>
            </a:r>
            <a:endParaRPr lang="en-US" altLang="zh-TW" dirty="0"/>
          </a:p>
          <a:p>
            <a:r>
              <a:rPr lang="zh-TW" altLang="en-US" dirty="0"/>
              <a:t>在每個</a:t>
            </a:r>
            <a:r>
              <a:rPr lang="en-US" altLang="zh-TW" dirty="0"/>
              <a:t>time slot</a:t>
            </a:r>
            <a:r>
              <a:rPr lang="zh-TW" altLang="en-US" dirty="0"/>
              <a:t>用</a:t>
            </a:r>
            <a:r>
              <a:rPr lang="en-US" altLang="zh-TW" dirty="0"/>
              <a:t>binary search</a:t>
            </a:r>
            <a:r>
              <a:rPr lang="zh-TW" altLang="en-US" dirty="0"/>
              <a:t>對</a:t>
            </a:r>
            <a:r>
              <a:rPr lang="en-US" altLang="zh-TW" dirty="0"/>
              <a:t>a sequence of pseudo-random numbers</a:t>
            </a:r>
            <a:r>
              <a:rPr lang="zh-TW" altLang="en-US" dirty="0"/>
              <a:t>做</a:t>
            </a:r>
            <a:r>
              <a:rPr lang="en-US" altLang="zh-TW" dirty="0"/>
              <a:t>LSH</a:t>
            </a:r>
          </a:p>
          <a:p>
            <a:r>
              <a:rPr lang="zh-TW" altLang="en-US" dirty="0"/>
              <a:t>在這個例子裡，</a:t>
            </a:r>
            <a:r>
              <a:rPr lang="en-US" altLang="zh-TW" dirty="0"/>
              <a:t>t=0</a:t>
            </a:r>
            <a:r>
              <a:rPr lang="zh-TW" altLang="en-US" dirty="0"/>
              <a:t>時假如有一個</a:t>
            </a:r>
            <a:r>
              <a:rPr lang="en-US" altLang="zh-TW" dirty="0"/>
              <a:t>pseudo-random number U(0)</a:t>
            </a:r>
            <a:r>
              <a:rPr lang="zh-TW" altLang="en-US" dirty="0"/>
              <a:t>是</a:t>
            </a:r>
            <a:r>
              <a:rPr lang="en-US" altLang="zh-TW" dirty="0"/>
              <a:t>66</a:t>
            </a:r>
            <a:r>
              <a:rPr lang="zh-TW" altLang="en-US" dirty="0"/>
              <a:t>，我們會順時針移動並選擇</a:t>
            </a:r>
            <a:r>
              <a:rPr lang="en-US" altLang="zh-TW" dirty="0"/>
              <a:t>f1</a:t>
            </a:r>
          </a:p>
          <a:p>
            <a:r>
              <a:rPr lang="en-US" altLang="zh-TW" dirty="0"/>
              <a:t>~</a:t>
            </a:r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After sorting the virtual frequencies in increasing order, we linearize the ring into the interval between 0 and 256 by breaking the ring at the origin. Finally, at each time slot, we use a binary search for locality-sensitive hashing of a sequence of pseudo-random numbers to select a channel. </a:t>
            </a:r>
            <a:r>
              <a:rPr lang="en-US" altLang="zh-TW" b="0" dirty="0"/>
              <a:t>In this example, when t equals 0, </a:t>
            </a:r>
            <a:r>
              <a:rPr lang="en-US" altLang="zh-TW" b="1" dirty="0"/>
              <a:t>a pseudo-random number U(0) is 66. It then moves clockwise and selects f1. Similarly</a:t>
            </a:r>
            <a:r>
              <a:rPr lang="en-US" altLang="zh-TW" b="0" dirty="0"/>
              <a:t>, when t equals 1, we select f0. When t equals 2, we select f0.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我們使用了</a:t>
            </a:r>
            <a:r>
              <a:rPr lang="en-US" altLang="zh-TW" dirty="0"/>
              <a:t>consistent hashing</a:t>
            </a:r>
            <a:r>
              <a:rPr lang="zh-TW" altLang="en-US" dirty="0"/>
              <a:t>裡的</a:t>
            </a:r>
            <a:r>
              <a:rPr lang="en-US" altLang="zh-TW" dirty="0"/>
              <a:t>variance reduction trick</a:t>
            </a:r>
            <a:r>
              <a:rPr lang="zh-TW" altLang="en-US" dirty="0"/>
              <a:t>，也就是把每個</a:t>
            </a:r>
            <a:r>
              <a:rPr lang="en-US" altLang="zh-TW" dirty="0"/>
              <a:t>frequency</a:t>
            </a:r>
            <a:r>
              <a:rPr lang="zh-TW" altLang="en-US" dirty="0"/>
              <a:t>用</a:t>
            </a:r>
            <a:r>
              <a:rPr lang="en-US" altLang="zh-TW" dirty="0"/>
              <a:t>K</a:t>
            </a:r>
            <a:r>
              <a:rPr lang="zh-TW" altLang="en-US" dirty="0"/>
              <a:t>個</a:t>
            </a:r>
            <a:r>
              <a:rPr lang="en-US" altLang="zh-TW" dirty="0"/>
              <a:t>virtual frequency</a:t>
            </a:r>
            <a:r>
              <a:rPr lang="zh-TW" altLang="en-US" dirty="0"/>
              <a:t>來表示</a:t>
            </a:r>
            <a:endParaRPr lang="en-US" altLang="zh-TW" dirty="0"/>
          </a:p>
          <a:p>
            <a:r>
              <a:rPr lang="zh-TW" altLang="en-US" dirty="0"/>
              <a:t>根據大數法則，當</a:t>
            </a:r>
            <a:r>
              <a:rPr lang="en-US" altLang="zh-TW" dirty="0"/>
              <a:t>K</a:t>
            </a:r>
            <a:r>
              <a:rPr lang="zh-TW" altLang="en-US" dirty="0"/>
              <a:t>很大的時候，我們預期</a:t>
            </a:r>
            <a:r>
              <a:rPr lang="en-US" altLang="zh-TW" dirty="0"/>
              <a:t>available channel</a:t>
            </a:r>
            <a:r>
              <a:rPr lang="zh-TW" altLang="en-US" dirty="0"/>
              <a:t>的區間會接近均勻分布</a:t>
            </a:r>
            <a:endParaRPr lang="en-US" altLang="zh-TW" dirty="0"/>
          </a:p>
          <a:p>
            <a:r>
              <a:rPr lang="zh-TW" altLang="en-US" dirty="0"/>
              <a:t>最後，我們做到了演算法是可以有</a:t>
            </a:r>
            <a:r>
              <a:rPr lang="en-US" altLang="zh-TW" dirty="0"/>
              <a:t>bounded MTTR</a:t>
            </a:r>
            <a:r>
              <a:rPr lang="zh-TW" altLang="en-US" dirty="0"/>
              <a:t>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1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這篇論文提出了低複雜度的</a:t>
            </a:r>
            <a:r>
              <a:rPr lang="en-US" altLang="zh-TW" dirty="0"/>
              <a:t>LSH</a:t>
            </a:r>
            <a:r>
              <a:rPr lang="zh-TW" altLang="en-US" dirty="0"/>
              <a:t>演算法，可以解決沒有</a:t>
            </a:r>
            <a:r>
              <a:rPr lang="en-US" altLang="zh-TW" dirty="0"/>
              <a:t>global channel enumeration system</a:t>
            </a:r>
            <a:r>
              <a:rPr lang="zh-TW" altLang="en-US" dirty="0"/>
              <a:t>的多通道交會問題</a:t>
            </a:r>
            <a:endParaRPr lang="en-US" altLang="zh-TW" dirty="0"/>
          </a:p>
          <a:p>
            <a:r>
              <a:rPr lang="en-US" altLang="zh-TW" dirty="0"/>
              <a:t>Online</a:t>
            </a:r>
            <a:r>
              <a:rPr lang="zh-TW" altLang="en-US" dirty="0"/>
              <a:t>的計算複雜度，</a:t>
            </a:r>
            <a:r>
              <a:rPr lang="en-US" altLang="zh-TW" dirty="0"/>
              <a:t>channel selection</a:t>
            </a:r>
            <a:r>
              <a:rPr lang="zh-TW" altLang="en-US" dirty="0"/>
              <a:t>可以從</a:t>
            </a:r>
            <a:r>
              <a:rPr lang="en-US" altLang="zh-TW" dirty="0"/>
              <a:t>linear search</a:t>
            </a:r>
            <a:r>
              <a:rPr lang="zh-TW" altLang="en-US" dirty="0"/>
              <a:t>降到</a:t>
            </a:r>
            <a:r>
              <a:rPr lang="en-US" altLang="zh-TW" dirty="0"/>
              <a:t>binary search</a:t>
            </a:r>
          </a:p>
          <a:p>
            <a:r>
              <a:rPr lang="en-US" altLang="zh-TW" dirty="0"/>
              <a:t>Offline</a:t>
            </a:r>
            <a:r>
              <a:rPr lang="zh-TW" altLang="en-US" dirty="0"/>
              <a:t>的計算複雜度，可以從需要使用</a:t>
            </a:r>
            <a:r>
              <a:rPr lang="en-US" altLang="zh-TW" dirty="0"/>
              <a:t>2</a:t>
            </a:r>
            <a:r>
              <a:rPr lang="zh-TW" altLang="en-US" dirty="0"/>
              <a:t>的</a:t>
            </a:r>
            <a:r>
              <a:rPr lang="en-US" altLang="zh-TW" dirty="0"/>
              <a:t>L</a:t>
            </a:r>
            <a:r>
              <a:rPr lang="zh-TW" altLang="en-US" dirty="0"/>
              <a:t>次方個</a:t>
            </a:r>
            <a:r>
              <a:rPr lang="en-US" altLang="zh-TW" dirty="0"/>
              <a:t>random permutation</a:t>
            </a:r>
            <a:r>
              <a:rPr lang="zh-TW" altLang="en-US" dirty="0"/>
              <a:t>，降到只需要用到</a:t>
            </a:r>
            <a:r>
              <a:rPr lang="en-US" altLang="zh-TW" dirty="0"/>
              <a:t>~</a:t>
            </a:r>
            <a:r>
              <a:rPr lang="zh-TW" altLang="en-US" dirty="0"/>
              <a:t>個</a:t>
            </a:r>
            <a:r>
              <a:rPr lang="en-US" altLang="zh-TW" dirty="0"/>
              <a:t>random permutation</a:t>
            </a:r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Our main contribution is that we propose low-complexity implementations of the LSH algorithms so that LSH can be used for the MRP without a global channel enumeration system.</a:t>
            </a:r>
          </a:p>
          <a:p>
            <a:endParaRPr lang="en-US" altLang="zh-TW" dirty="0"/>
          </a:p>
          <a:p>
            <a:r>
              <a:rPr lang="en-US" altLang="zh-TW" dirty="0"/>
              <a:t>We map each frequency into the enlarged hash space K times, which means that each frequency is represented by K virtual frequencies. According to the law of large numbers, when K is large, the intervals associated with available channels are expected to be evenly spaced. This variance reduction trick is widely used for load-balanced consistent hashing in modern data centers and peer-to-peer networks.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88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在非同步設定下，我們用過去</a:t>
            </a:r>
            <a:r>
              <a:rPr lang="en-US" altLang="zh-TW" dirty="0"/>
              <a:t>LSH4</a:t>
            </a:r>
            <a:r>
              <a:rPr lang="zh-TW" altLang="en-US" dirty="0"/>
              <a:t>演算法用到的</a:t>
            </a:r>
            <a:r>
              <a:rPr lang="en-US" altLang="zh-TW" dirty="0"/>
              <a:t>dimensionality reduction technique</a:t>
            </a:r>
          </a:p>
          <a:p>
            <a:r>
              <a:rPr lang="zh-TW" altLang="en-US" dirty="0"/>
              <a:t>提出了下面的</a:t>
            </a:r>
            <a:r>
              <a:rPr lang="en-US" altLang="zh-TW" dirty="0"/>
              <a:t>LC-LSH4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zh-TW" altLang="en-US" dirty="0"/>
              <a:t>它會先用剛剛的</a:t>
            </a:r>
            <a:r>
              <a:rPr lang="en-US" altLang="zh-TW" dirty="0"/>
              <a:t>LC-LSH</a:t>
            </a:r>
            <a:r>
              <a:rPr lang="zh-TW" altLang="en-US" dirty="0"/>
              <a:t>演算法產生一個</a:t>
            </a:r>
            <a:r>
              <a:rPr lang="en-US" altLang="zh-TW" dirty="0"/>
              <a:t>multiset</a:t>
            </a:r>
          </a:p>
          <a:p>
            <a:r>
              <a:rPr lang="zh-TW" altLang="en-US" dirty="0"/>
              <a:t>這裡的</a:t>
            </a:r>
            <a:r>
              <a:rPr lang="en-US" altLang="zh-TW" dirty="0"/>
              <a:t>insight</a:t>
            </a:r>
            <a:r>
              <a:rPr lang="zh-TW" altLang="en-US" dirty="0"/>
              <a:t>是</a:t>
            </a:r>
            <a:r>
              <a:rPr lang="en-US" altLang="zh-TW" dirty="0"/>
              <a:t>LC-LSH</a:t>
            </a:r>
            <a:r>
              <a:rPr lang="zh-TW" altLang="en-US" dirty="0"/>
              <a:t>演算法會透過使用</a:t>
            </a:r>
            <a:r>
              <a:rPr lang="en-US" altLang="zh-TW" dirty="0"/>
              <a:t>global channel label</a:t>
            </a:r>
            <a:r>
              <a:rPr lang="zh-TW" altLang="en-US" dirty="0"/>
              <a:t>，產生</a:t>
            </a:r>
            <a:r>
              <a:rPr lang="en-US" altLang="zh-TW" dirty="0"/>
              <a:t>coupled channel hopping sequence</a:t>
            </a:r>
          </a:p>
          <a:p>
            <a:r>
              <a:rPr lang="zh-TW" altLang="en-US" dirty="0"/>
              <a:t>然後用</a:t>
            </a:r>
            <a:r>
              <a:rPr lang="en-US" altLang="zh-TW" dirty="0"/>
              <a:t>focal strategy</a:t>
            </a:r>
            <a:r>
              <a:rPr lang="zh-TW" altLang="en-US" dirty="0"/>
              <a:t>來加速交會時間</a:t>
            </a:r>
            <a:endParaRPr lang="en-US" altLang="zh-TW" dirty="0"/>
          </a:p>
          <a:p>
            <a:r>
              <a:rPr lang="zh-TW" altLang="en-US" dirty="0"/>
              <a:t>最後，會有</a:t>
            </a:r>
            <a:r>
              <a:rPr lang="en-US" altLang="zh-TW" dirty="0"/>
              <a:t>p0</a:t>
            </a:r>
            <a:r>
              <a:rPr lang="zh-TW" altLang="en-US" dirty="0"/>
              <a:t>的機率從</a:t>
            </a:r>
            <a:r>
              <a:rPr lang="en-US" altLang="zh-TW" dirty="0"/>
              <a:t>multiset</a:t>
            </a:r>
            <a:r>
              <a:rPr lang="zh-TW" altLang="en-US" dirty="0"/>
              <a:t>隨機挑</a:t>
            </a:r>
            <a:r>
              <a:rPr lang="en-US" altLang="zh-TW" dirty="0"/>
              <a:t>channel</a:t>
            </a:r>
            <a:r>
              <a:rPr lang="zh-TW" altLang="en-US" dirty="0"/>
              <a:t>，然後有</a:t>
            </a:r>
            <a:r>
              <a:rPr lang="en-US" altLang="zh-TW" dirty="0"/>
              <a:t>1-p0</a:t>
            </a:r>
            <a:r>
              <a:rPr lang="zh-TW" altLang="en-US" dirty="0"/>
              <a:t>的機率從</a:t>
            </a:r>
            <a:r>
              <a:rPr lang="en-US" altLang="zh-TW" dirty="0"/>
              <a:t>available channel set</a:t>
            </a:r>
            <a:r>
              <a:rPr lang="zh-TW" altLang="en-US" dirty="0"/>
              <a:t>隨機挑</a:t>
            </a:r>
            <a:r>
              <a:rPr lang="en-US" altLang="zh-TW" dirty="0"/>
              <a:t>channel</a:t>
            </a:r>
          </a:p>
          <a:p>
            <a:r>
              <a:rPr lang="zh-TW" altLang="en-US" dirty="0"/>
              <a:t>但因為假如兩個人的</a:t>
            </a:r>
            <a:r>
              <a:rPr lang="en-US" altLang="zh-TW" dirty="0"/>
              <a:t>multiset</a:t>
            </a:r>
            <a:r>
              <a:rPr lang="zh-TW" altLang="en-US" dirty="0"/>
              <a:t>都沒有</a:t>
            </a:r>
            <a:r>
              <a:rPr lang="en-US" altLang="zh-TW" dirty="0"/>
              <a:t>common channel</a:t>
            </a:r>
            <a:r>
              <a:rPr lang="zh-TW" altLang="en-US" dirty="0"/>
              <a:t>的話，就只能靠</a:t>
            </a:r>
            <a:r>
              <a:rPr lang="en-US" altLang="zh-TW" dirty="0"/>
              <a:t>random</a:t>
            </a:r>
            <a:r>
              <a:rPr lang="zh-TW" altLang="en-US" dirty="0"/>
              <a:t>演算法來交會</a:t>
            </a:r>
            <a:endParaRPr lang="en-US" altLang="zh-TW" dirty="0"/>
          </a:p>
          <a:p>
            <a:r>
              <a:rPr lang="zh-TW" altLang="en-US" dirty="0"/>
              <a:t>所以</a:t>
            </a:r>
            <a:r>
              <a:rPr lang="en-US" altLang="zh-TW" dirty="0"/>
              <a:t>LC-LSH4</a:t>
            </a:r>
            <a:r>
              <a:rPr lang="zh-TW" altLang="en-US" dirty="0"/>
              <a:t>的</a:t>
            </a:r>
            <a:r>
              <a:rPr lang="en-US" altLang="zh-TW" dirty="0"/>
              <a:t>MTTR</a:t>
            </a:r>
            <a:r>
              <a:rPr lang="zh-TW" altLang="en-US" dirty="0"/>
              <a:t>是沒有辦法被</a:t>
            </a:r>
            <a:r>
              <a:rPr lang="en-US" altLang="zh-TW" dirty="0"/>
              <a:t>bound</a:t>
            </a:r>
            <a:r>
              <a:rPr lang="zh-TW" altLang="en-US" dirty="0"/>
              <a:t>住的</a:t>
            </a:r>
            <a:endParaRPr lang="en-US" altLang="zh-TW" dirty="0"/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In the asynchronous setting, we use the concept of dimensionality reduction in the LSH4 algorithm. The algorithm below is the LC-LSH4 algorithm. First, we use the LC-LSH algorithm to generate a multiset. The insight here is that </a:t>
            </a:r>
            <a:r>
              <a:rPr lang="en-US" altLang="zh-TW" b="1" dirty="0"/>
              <a:t>the LC-LSH algorithm generates coupled channel hopping sequences for the two users by utilizing global channel labels, allowing the focal strategy to be used to speed up the rendezvous process. </a:t>
            </a:r>
            <a:r>
              <a:rPr lang="en-US" altLang="zh-TW" dirty="0"/>
              <a:t>Then, there is a probability p0​ to select a channel from the multiset and a probability 1−p0​ to select a channel from the available channel set.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13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右邊是</a:t>
            </a:r>
            <a:r>
              <a:rPr lang="en-US" altLang="zh-TW" dirty="0"/>
              <a:t>ASY-LC-LSH4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zh-TW" altLang="en-US" dirty="0"/>
              <a:t>主要是先用</a:t>
            </a:r>
            <a:r>
              <a:rPr lang="en-US" altLang="zh-TW" dirty="0"/>
              <a:t>LC-LSH</a:t>
            </a:r>
            <a:r>
              <a:rPr lang="zh-TW" altLang="en-US" dirty="0"/>
              <a:t>產生一個</a:t>
            </a:r>
            <a:r>
              <a:rPr lang="en-US" altLang="zh-TW" dirty="0"/>
              <a:t>multiset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然後是選質數，從剛剛提到的交會特性可以知道選的</a:t>
            </a:r>
            <a:r>
              <a:rPr lang="en-US" altLang="zh-TW" dirty="0"/>
              <a:t>p</a:t>
            </a:r>
            <a:r>
              <a:rPr lang="zh-TW" altLang="en-US" dirty="0"/>
              <a:t>越小越好</a:t>
            </a:r>
            <a:endParaRPr lang="en-US" altLang="zh-TW" dirty="0"/>
          </a:p>
          <a:p>
            <a:r>
              <a:rPr lang="zh-TW" altLang="en-US" dirty="0"/>
              <a:t>今天為了防止兩個人選到一樣的質數</a:t>
            </a:r>
            <a:endParaRPr lang="en-US" altLang="zh-TW" dirty="0"/>
          </a:p>
          <a:p>
            <a:r>
              <a:rPr lang="zh-TW" altLang="en-US" dirty="0"/>
              <a:t>我們會先</a:t>
            </a:r>
            <a:r>
              <a:rPr lang="en-US" altLang="zh-TW" dirty="0"/>
              <a:t>index</a:t>
            </a:r>
            <a:r>
              <a:rPr lang="zh-TW" altLang="en-US" dirty="0"/>
              <a:t>質數，然後根據</a:t>
            </a:r>
            <a:r>
              <a:rPr lang="en-US" altLang="zh-TW" dirty="0"/>
              <a:t>index</a:t>
            </a:r>
            <a:r>
              <a:rPr lang="zh-TW" altLang="en-US" dirty="0"/>
              <a:t>分成奇數</a:t>
            </a:r>
            <a:r>
              <a:rPr lang="en-US" altLang="zh-TW" dirty="0"/>
              <a:t>set</a:t>
            </a:r>
            <a:r>
              <a:rPr lang="zh-TW" altLang="en-US" dirty="0"/>
              <a:t>和偶數</a:t>
            </a:r>
            <a:r>
              <a:rPr lang="en-US" altLang="zh-TW" dirty="0"/>
              <a:t>set</a:t>
            </a:r>
          </a:p>
          <a:p>
            <a:r>
              <a:rPr lang="zh-TW" altLang="en-US" dirty="0"/>
              <a:t>其中一個人從奇數</a:t>
            </a:r>
            <a:r>
              <a:rPr lang="en-US" altLang="zh-TW" dirty="0"/>
              <a:t>set</a:t>
            </a:r>
            <a:r>
              <a:rPr lang="zh-TW" altLang="en-US" dirty="0"/>
              <a:t>挑，另一個人就從偶數</a:t>
            </a:r>
            <a:r>
              <a:rPr lang="en-US" altLang="zh-TW" dirty="0"/>
              <a:t>set</a:t>
            </a:r>
            <a:r>
              <a:rPr lang="zh-TW" altLang="en-US" dirty="0"/>
              <a:t>挑</a:t>
            </a:r>
            <a:endParaRPr lang="en-US" altLang="zh-TW" dirty="0"/>
          </a:p>
          <a:p>
            <a:r>
              <a:rPr lang="zh-TW" altLang="en-US" dirty="0"/>
              <a:t>選完質數後，再把相關參數帶入</a:t>
            </a:r>
            <a:r>
              <a:rPr lang="en-US" altLang="zh-TW" dirty="0"/>
              <a:t>multiset-enhanced modular clock</a:t>
            </a:r>
            <a:r>
              <a:rPr lang="zh-TW" altLang="en-US" dirty="0"/>
              <a:t>演算法產生</a:t>
            </a:r>
            <a:r>
              <a:rPr lang="en-US" altLang="zh-TW" dirty="0"/>
              <a:t>channel hopping sequence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9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右邊是</a:t>
            </a:r>
            <a:r>
              <a:rPr lang="en-US" altLang="zh-TW" dirty="0"/>
              <a:t>QR-LC-LSH4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zh-TW" altLang="en-US" dirty="0"/>
              <a:t>它主要也是先用</a:t>
            </a:r>
            <a:r>
              <a:rPr lang="en-US" altLang="zh-TW" dirty="0"/>
              <a:t>LC-LSH</a:t>
            </a:r>
            <a:r>
              <a:rPr lang="zh-TW" altLang="en-US" dirty="0"/>
              <a:t>產生一個</a:t>
            </a:r>
            <a:r>
              <a:rPr lang="en-US" altLang="zh-TW" dirty="0"/>
              <a:t>multiset</a:t>
            </a:r>
          </a:p>
          <a:p>
            <a:r>
              <a:rPr lang="zh-TW" altLang="en-US" dirty="0"/>
              <a:t>然後會拿</a:t>
            </a:r>
            <a:r>
              <a:rPr lang="en-US" altLang="zh-TW" dirty="0"/>
              <a:t>multiset</a:t>
            </a:r>
            <a:r>
              <a:rPr lang="zh-TW" altLang="en-US" dirty="0"/>
              <a:t>的第一個</a:t>
            </a:r>
            <a:r>
              <a:rPr lang="en-US" altLang="zh-TW" dirty="0"/>
              <a:t>channel</a:t>
            </a:r>
            <a:r>
              <a:rPr lang="zh-TW" altLang="en-US" dirty="0"/>
              <a:t>做</a:t>
            </a:r>
            <a:r>
              <a:rPr lang="en-US" altLang="zh-TW" dirty="0"/>
              <a:t>4B5B M-</a:t>
            </a:r>
            <a:r>
              <a:rPr lang="en-US" altLang="zh-TW" dirty="0" err="1"/>
              <a:t>symmetrization</a:t>
            </a:r>
            <a:r>
              <a:rPr lang="en-US" altLang="zh-TW" dirty="0"/>
              <a:t> mapping</a:t>
            </a:r>
          </a:p>
          <a:p>
            <a:r>
              <a:rPr lang="zh-TW" altLang="en-US" dirty="0"/>
              <a:t>接著會選擇兩個質數</a:t>
            </a:r>
            <a:endParaRPr lang="en-US" altLang="zh-TW" dirty="0"/>
          </a:p>
          <a:p>
            <a:r>
              <a:rPr lang="zh-TW" altLang="en-US" dirty="0"/>
              <a:t>最後會根據</a:t>
            </a:r>
            <a:r>
              <a:rPr lang="en-US" altLang="zh-TW" dirty="0"/>
              <a:t>codeword</a:t>
            </a:r>
            <a:r>
              <a:rPr lang="zh-TW" altLang="en-US" dirty="0"/>
              <a:t>決定角色</a:t>
            </a:r>
            <a:endParaRPr lang="en-US" altLang="zh-TW" dirty="0"/>
          </a:p>
          <a:p>
            <a:r>
              <a:rPr lang="zh-TW" altLang="en-US" dirty="0"/>
              <a:t>如果</a:t>
            </a:r>
            <a:r>
              <a:rPr lang="en-US" altLang="zh-TW" dirty="0"/>
              <a:t>codeword = 2</a:t>
            </a:r>
            <a:r>
              <a:rPr lang="zh-TW" altLang="en-US" dirty="0"/>
              <a:t>，就停留在原本的</a:t>
            </a:r>
            <a:r>
              <a:rPr lang="en-US" altLang="zh-TW" dirty="0"/>
              <a:t>channel</a:t>
            </a:r>
          </a:p>
          <a:p>
            <a:r>
              <a:rPr lang="zh-TW" altLang="en-US" dirty="0"/>
              <a:t>如果</a:t>
            </a:r>
            <a:r>
              <a:rPr lang="en-US" altLang="zh-TW" dirty="0"/>
              <a:t>codeword = 1 </a:t>
            </a:r>
            <a:r>
              <a:rPr lang="zh-TW" altLang="en-US" dirty="0"/>
              <a:t>或 </a:t>
            </a:r>
            <a:r>
              <a:rPr lang="en-US" altLang="zh-TW" dirty="0"/>
              <a:t>0</a:t>
            </a:r>
            <a:r>
              <a:rPr lang="zh-TW" altLang="en-US" dirty="0"/>
              <a:t>，就把相關參數帶入</a:t>
            </a:r>
            <a:r>
              <a:rPr lang="en-US" altLang="zh-TW" dirty="0"/>
              <a:t>multiset-enhanced modular clock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zh-TW" altLang="en-US" dirty="0"/>
              <a:t>最後產生</a:t>
            </a:r>
            <a:r>
              <a:rPr lang="en-US" altLang="zh-TW" dirty="0"/>
              <a:t>channel hopping sequence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341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第一個先看在同步設定下，</a:t>
            </a:r>
            <a:r>
              <a:rPr lang="en-US" altLang="zh-TW" dirty="0"/>
              <a:t>LC-LSH</a:t>
            </a:r>
            <a:r>
              <a:rPr lang="zh-TW" altLang="en-US" dirty="0"/>
              <a:t>和其他演算法的</a:t>
            </a:r>
            <a:r>
              <a:rPr lang="en-US" altLang="zh-TW" dirty="0"/>
              <a:t>ETTR</a:t>
            </a:r>
            <a:r>
              <a:rPr lang="zh-TW" altLang="en-US" dirty="0"/>
              <a:t>比較</a:t>
            </a:r>
            <a:endParaRPr lang="en-US" altLang="zh-TW" dirty="0"/>
          </a:p>
          <a:p>
            <a:r>
              <a:rPr lang="zh-TW" altLang="en-US" dirty="0"/>
              <a:t>我們可以從這張圖看到當</a:t>
            </a:r>
            <a:r>
              <a:rPr lang="en-US" altLang="zh-TW" dirty="0"/>
              <a:t>K&gt;=2</a:t>
            </a:r>
            <a:r>
              <a:rPr lang="zh-TW" altLang="en-US" dirty="0"/>
              <a:t>時，</a:t>
            </a:r>
            <a:r>
              <a:rPr lang="en-US" altLang="zh-TW" dirty="0"/>
              <a:t>LC-LSH</a:t>
            </a:r>
            <a:r>
              <a:rPr lang="zh-TW" altLang="en-US" dirty="0"/>
              <a:t>會跟</a:t>
            </a:r>
            <a:r>
              <a:rPr lang="en-US" altLang="zh-TW" dirty="0"/>
              <a:t>LSH2</a:t>
            </a:r>
            <a:r>
              <a:rPr lang="zh-TW" altLang="en-US" dirty="0"/>
              <a:t>有差不多的表現</a:t>
            </a:r>
            <a:endParaRPr lang="en-US" altLang="zh-TW" dirty="0"/>
          </a:p>
          <a:p>
            <a:r>
              <a:rPr lang="zh-TW" altLang="en-US" dirty="0"/>
              <a:t>而且他們都贏黑色的</a:t>
            </a:r>
            <a:r>
              <a:rPr lang="en-US" altLang="zh-TW" dirty="0"/>
              <a:t>random</a:t>
            </a:r>
            <a:r>
              <a:rPr lang="zh-TW" altLang="en-US" dirty="0"/>
              <a:t>很多</a:t>
            </a:r>
            <a:endParaRPr lang="en-US" altLang="zh-TW" dirty="0"/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Next, I will present the simulation results of our algorithm. In the synchronous setting, </a:t>
            </a:r>
            <a:r>
              <a:rPr lang="en-US" altLang="zh-TW" b="1" dirty="0"/>
              <a:t>the ETTRs of our LCLSH algorithm show a significant improvement compared to the random algorithm, represented by the black line, and are very close to the theoretical value 1/J, represented by the red line.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70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A8E9-1C2E-793D-1D0B-60019B6D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DDB4F86B-596B-9860-35FF-6612C7CF5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8A14A80-9577-C123-8914-E14E61295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/>
              <a:t>接著比較的是</a:t>
            </a:r>
            <a:r>
              <a:rPr lang="en-US" altLang="zh-TW" b="0" dirty="0"/>
              <a:t>MTTR</a:t>
            </a:r>
          </a:p>
          <a:p>
            <a:r>
              <a:rPr lang="zh-TW" altLang="en-US" b="0" dirty="0"/>
              <a:t>可以看到因為</a:t>
            </a:r>
            <a:r>
              <a:rPr lang="en-US" altLang="zh-TW" b="0" dirty="0"/>
              <a:t>LC-LSH</a:t>
            </a:r>
            <a:r>
              <a:rPr lang="zh-TW" altLang="en-US" b="0" dirty="0"/>
              <a:t>是用</a:t>
            </a:r>
            <a:r>
              <a:rPr lang="en-US" altLang="zh-TW" b="0" dirty="0"/>
              <a:t>sampling with replacement</a:t>
            </a:r>
            <a:r>
              <a:rPr lang="zh-TW" altLang="en-US" b="0" dirty="0"/>
              <a:t>，所以</a:t>
            </a:r>
            <a:r>
              <a:rPr lang="en-US" altLang="zh-TW" b="0" dirty="0"/>
              <a:t>MTTR</a:t>
            </a:r>
            <a:r>
              <a:rPr lang="zh-TW" altLang="en-US" b="0" dirty="0"/>
              <a:t>沒有辦法跟</a:t>
            </a:r>
            <a:r>
              <a:rPr lang="en-US" altLang="zh-TW" b="0" dirty="0"/>
              <a:t>LSH2</a:t>
            </a:r>
            <a:r>
              <a:rPr lang="zh-TW" altLang="en-US" b="0" dirty="0"/>
              <a:t>一樣被</a:t>
            </a:r>
            <a:r>
              <a:rPr lang="en-US" altLang="zh-TW" b="0" dirty="0"/>
              <a:t>bound</a:t>
            </a:r>
            <a:r>
              <a:rPr lang="zh-TW" altLang="en-US" b="0" dirty="0"/>
              <a:t>住</a:t>
            </a:r>
            <a:endParaRPr lang="en-US" altLang="zh-TW" b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EEFC3C-7641-4E7F-393C-51A9F1835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4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然後是非同步設定下，</a:t>
            </a:r>
            <a:r>
              <a:rPr lang="en-US" altLang="zh-TW" dirty="0"/>
              <a:t>LC-LSH4</a:t>
            </a:r>
            <a:r>
              <a:rPr lang="zh-TW" altLang="en-US" dirty="0"/>
              <a:t>和其他演算法的</a:t>
            </a:r>
            <a:r>
              <a:rPr lang="en-US" altLang="zh-TW" dirty="0"/>
              <a:t>ETTR</a:t>
            </a:r>
            <a:r>
              <a:rPr lang="zh-TW" altLang="en-US" dirty="0"/>
              <a:t>比較</a:t>
            </a:r>
            <a:endParaRPr lang="en-US" altLang="zh-TW" dirty="0"/>
          </a:p>
          <a:p>
            <a:r>
              <a:rPr lang="zh-TW" altLang="en-US" dirty="0"/>
              <a:t>可以看到</a:t>
            </a:r>
            <a:r>
              <a:rPr lang="en-US" altLang="zh-TW" dirty="0"/>
              <a:t>LC-LSH4</a:t>
            </a:r>
            <a:r>
              <a:rPr lang="zh-TW" altLang="en-US" dirty="0"/>
              <a:t>和</a:t>
            </a:r>
            <a:r>
              <a:rPr lang="en-US" altLang="zh-TW" dirty="0"/>
              <a:t>LSH4</a:t>
            </a:r>
            <a:r>
              <a:rPr lang="zh-TW" altLang="en-US" dirty="0"/>
              <a:t>有差不多的表現</a:t>
            </a:r>
            <a:endParaRPr lang="en-US" altLang="zh-TW" dirty="0"/>
          </a:p>
          <a:p>
            <a:r>
              <a:rPr lang="zh-TW" altLang="en-US" dirty="0"/>
              <a:t>在</a:t>
            </a:r>
            <a:r>
              <a:rPr lang="en-US" altLang="zh-TW" dirty="0"/>
              <a:t>J&gt;0.2</a:t>
            </a:r>
            <a:r>
              <a:rPr lang="zh-TW" altLang="en-US" dirty="0"/>
              <a:t>時，也和</a:t>
            </a:r>
            <a:r>
              <a:rPr lang="en-US" altLang="zh-TW" dirty="0"/>
              <a:t>LSH4</a:t>
            </a:r>
            <a:r>
              <a:rPr lang="zh-TW" altLang="en-US" dirty="0"/>
              <a:t>的近似值很接近</a:t>
            </a:r>
            <a:endParaRPr lang="en-US" altLang="zh-TW" dirty="0"/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Then, these are the simulation results for the asynchronous setting. The ETTRs of our LC-LSH4 algorithm are very close to that of the LSH4 algorithm, </a:t>
            </a:r>
            <a:r>
              <a:rPr lang="en-US" altLang="zh-TW" b="1" dirty="0"/>
              <a:t>represented by the red dotted line, </a:t>
            </a:r>
            <a:r>
              <a:rPr lang="en-US" altLang="zh-TW" dirty="0"/>
              <a:t>and match well with the approximation, </a:t>
            </a:r>
            <a:r>
              <a:rPr lang="en-US" altLang="zh-TW" b="1" dirty="0"/>
              <a:t>represented by the red solid line</a:t>
            </a:r>
            <a:r>
              <a:rPr lang="en-US" altLang="zh-TW" dirty="0"/>
              <a:t>, when the Jaccard index is larger than 0.2.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3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none" dirty="0"/>
              <a:t>前面</a:t>
            </a:r>
            <a:r>
              <a:rPr lang="en-US" altLang="zh-TW" u="none" dirty="0" err="1"/>
              <a:t>有提到global</a:t>
            </a:r>
            <a:r>
              <a:rPr lang="en-US" altLang="zh-TW" u="none" dirty="0"/>
              <a:t> channel enumeration </a:t>
            </a:r>
            <a:r>
              <a:rPr lang="en-US" altLang="zh-TW" u="none" dirty="0" err="1"/>
              <a:t>system指的是channel</a:t>
            </a:r>
            <a:r>
              <a:rPr lang="zh-TW" altLang="en-US" u="none" dirty="0"/>
              <a:t>會從</a:t>
            </a:r>
            <a:r>
              <a:rPr lang="en-US" altLang="zh-TW" u="none" dirty="0"/>
              <a:t>1到N</a:t>
            </a:r>
            <a:r>
              <a:rPr lang="zh-TW" altLang="en-US" u="none" dirty="0"/>
              <a:t>被</a:t>
            </a:r>
            <a:r>
              <a:rPr lang="en-US" altLang="zh-TW" u="none" dirty="0"/>
              <a:t>globally labeled</a:t>
            </a:r>
          </a:p>
          <a:p>
            <a:r>
              <a:rPr lang="zh-TW" altLang="en-US" u="none" dirty="0"/>
              <a:t>但因為新一代的</a:t>
            </a:r>
            <a:r>
              <a:rPr lang="en-US" altLang="zh-TW" u="none" dirty="0"/>
              <a:t>IoT</a:t>
            </a:r>
            <a:r>
              <a:rPr lang="zh-TW" altLang="en-US" u="none" dirty="0"/>
              <a:t> </a:t>
            </a:r>
            <a:r>
              <a:rPr lang="en-US" altLang="zh-TW" u="none" dirty="0"/>
              <a:t>device</a:t>
            </a:r>
            <a:r>
              <a:rPr lang="zh-TW" altLang="en-US" u="none" dirty="0"/>
              <a:t>可能可以用的</a:t>
            </a:r>
            <a:r>
              <a:rPr lang="en-US" altLang="zh-TW" u="none" dirty="0"/>
              <a:t>channel</a:t>
            </a:r>
            <a:r>
              <a:rPr lang="zh-TW" altLang="en-US" u="none" dirty="0"/>
              <a:t>總數更多，導致相容性問題，因為兩個世代對</a:t>
            </a:r>
            <a:r>
              <a:rPr lang="en-US" altLang="zh-TW" u="none" dirty="0" err="1"/>
              <a:t>channel總數的觀點可能不同</a:t>
            </a:r>
            <a:endParaRPr lang="en-US" altLang="zh-TW" u="none" dirty="0"/>
          </a:p>
          <a:p>
            <a:r>
              <a:rPr lang="zh-TW" altLang="en-US" u="none" dirty="0"/>
              <a:t>更具體的說，</a:t>
            </a:r>
            <a:r>
              <a:rPr lang="en-US" altLang="zh-TW" u="none" dirty="0"/>
              <a:t>channel </a:t>
            </a:r>
            <a:r>
              <a:rPr lang="en-US" altLang="zh-TW" u="none" dirty="0" err="1"/>
              <a:t>label的設定會變成ID</a:t>
            </a:r>
            <a:endParaRPr lang="en-US" altLang="zh-TW" u="none" dirty="0"/>
          </a:p>
          <a:p>
            <a:r>
              <a:rPr lang="zh-TW" altLang="en-US" u="none" dirty="0"/>
              <a:t>所以我們的研究動機是想要解決</a:t>
            </a:r>
            <a:r>
              <a:rPr lang="en-US" altLang="zh-TW" u="none" dirty="0"/>
              <a:t>MRP</a:t>
            </a:r>
            <a:r>
              <a:rPr lang="zh-TW" altLang="en-US" u="none" dirty="0"/>
              <a:t>在沒有</a:t>
            </a:r>
            <a:r>
              <a:rPr lang="en-US" altLang="zh-TW" u="none" dirty="0"/>
              <a:t>global channel enumeration system</a:t>
            </a:r>
            <a:r>
              <a:rPr lang="zh-TW" altLang="en-US" u="none" dirty="0"/>
              <a:t>下的挑戰</a:t>
            </a:r>
            <a:endParaRPr lang="en-US" altLang="zh-TW" u="none" dirty="0"/>
          </a:p>
          <a:p>
            <a:endParaRPr lang="en-US" altLang="zh-TW" u="none" dirty="0"/>
          </a:p>
          <a:p>
            <a:r>
              <a:rPr lang="zh-TW" altLang="en-US" u="none" dirty="0"/>
              <a:t>我們假設每一個</a:t>
            </a:r>
            <a:r>
              <a:rPr lang="en-US" altLang="zh-TW" u="none" dirty="0"/>
              <a:t>channel</a:t>
            </a:r>
            <a:r>
              <a:rPr lang="zh-TW" altLang="en-US" u="none" dirty="0"/>
              <a:t>都有一個</a:t>
            </a:r>
            <a:r>
              <a:rPr lang="en-US" altLang="zh-TW" u="none" dirty="0"/>
              <a:t>unique frequency</a:t>
            </a:r>
            <a:r>
              <a:rPr lang="zh-TW" altLang="en-US" u="none" dirty="0"/>
              <a:t>，用</a:t>
            </a:r>
            <a:r>
              <a:rPr lang="en-US" altLang="zh-TW" u="none" dirty="0"/>
              <a:t>L-bit </a:t>
            </a:r>
            <a:r>
              <a:rPr lang="en-US" altLang="zh-TW" u="none" dirty="0" err="1"/>
              <a:t>ID來表示</a:t>
            </a:r>
            <a:endParaRPr lang="en-US" altLang="zh-TW" u="none" dirty="0"/>
          </a:p>
          <a:p>
            <a:r>
              <a:rPr lang="zh-TW" altLang="en-US" u="none" dirty="0"/>
              <a:t>舉例來說，假如</a:t>
            </a:r>
            <a:r>
              <a:rPr lang="en-US" altLang="zh-TW" u="none" dirty="0" err="1"/>
              <a:t>channel的frequency是用single</a:t>
            </a:r>
            <a:r>
              <a:rPr lang="en-US" altLang="zh-TW" u="none" dirty="0"/>
              <a:t>-precision floating point numbers with 4 </a:t>
            </a:r>
            <a:r>
              <a:rPr lang="en-US" altLang="zh-TW" u="none" dirty="0" err="1"/>
              <a:t>bytes來表示</a:t>
            </a:r>
            <a:r>
              <a:rPr lang="zh-TW" altLang="en-US" u="none" dirty="0"/>
              <a:t>，那每一個</a:t>
            </a:r>
            <a:r>
              <a:rPr lang="en-US" altLang="zh-TW" u="none" dirty="0"/>
              <a:t>frequency</a:t>
            </a:r>
            <a:r>
              <a:rPr lang="zh-TW" altLang="en-US" u="none" dirty="0"/>
              <a:t>就</a:t>
            </a:r>
            <a:r>
              <a:rPr lang="en-US" altLang="zh-TW" u="none" dirty="0"/>
              <a:t>會有32-bit ID</a:t>
            </a:r>
          </a:p>
          <a:p>
            <a:endParaRPr lang="en-US" altLang="zh-TW" u="none" dirty="0"/>
          </a:p>
          <a:p>
            <a:r>
              <a:rPr lang="zh-TW" altLang="en-US" u="none" dirty="0"/>
              <a:t>那當然我們可以把</a:t>
            </a:r>
            <a:r>
              <a:rPr lang="en-US" altLang="zh-TW" u="none" dirty="0"/>
              <a:t>32-bit </a:t>
            </a:r>
            <a:r>
              <a:rPr lang="en-US" altLang="zh-TW" u="none" dirty="0" err="1"/>
              <a:t>ID轉成integer</a:t>
            </a:r>
            <a:r>
              <a:rPr lang="zh-TW" altLang="en-US" u="none" dirty="0"/>
              <a:t>，得到</a:t>
            </a:r>
            <a:r>
              <a:rPr lang="en-US" altLang="zh-TW" u="none" dirty="0"/>
              <a:t>2的32次方個channel</a:t>
            </a:r>
          </a:p>
          <a:p>
            <a:r>
              <a:rPr lang="zh-TW" altLang="en-US" u="none" dirty="0"/>
              <a:t>但大部分的演算法沒有辦法處理那麼大的</a:t>
            </a:r>
            <a:r>
              <a:rPr lang="en-US" altLang="zh-TW" u="none" dirty="0"/>
              <a:t>channel</a:t>
            </a:r>
            <a:r>
              <a:rPr lang="zh-TW" altLang="en-US" u="none" dirty="0"/>
              <a:t>總數</a:t>
            </a:r>
            <a:endParaRPr lang="en-US" altLang="zh-TW" dirty="0"/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As mentioned before, one common assumption made in the literature for the MRP is that there is a global channel enumeration system. However, a new generation of IoT devices might be capable of using more channels than those in the previous generation, leading to a compatibility problem because two different generations might have different views of the total number of channels.</a:t>
            </a:r>
          </a:p>
          <a:p>
            <a:r>
              <a:rPr lang="en-US" altLang="zh-TW" b="1" dirty="0"/>
              <a:t>To be more specific, the setting of channel labels will appear to be 'local.’</a:t>
            </a:r>
          </a:p>
          <a:p>
            <a:r>
              <a:rPr lang="en-US" altLang="zh-TW" dirty="0"/>
              <a:t>Therefore, our first motivation is to address the challenge of the MRP without a global channel enumeration system. We assume that each channel is associated with a unique frequency and can be represented by an L-bit ID. For example, if the frequency of a channel is represented by a single-precision floating-point number with 4 bytes, then there is a 32-bit ID for each frequency.</a:t>
            </a:r>
          </a:p>
          <a:p>
            <a:r>
              <a:rPr lang="en-US" altLang="zh-TW" dirty="0"/>
              <a:t>Certainly, we can convert the 32-bit ID into an integer and obtain a global channel enumeration system with 2 to the power of 32 channels.</a:t>
            </a:r>
          </a:p>
          <a:p>
            <a:r>
              <a:rPr lang="en-US" altLang="zh-TW" b="1" dirty="0"/>
              <a:t>However, most of the algorithms in the existing literature cannot handle such a large 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0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CE38B-37AC-7A4D-DBD1-0E7F2E2C9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32A20909-0FDB-F4AA-D9D0-69E0BD38E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309E973-7B8A-1657-C57F-509CD8471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接著比較的是</a:t>
            </a:r>
            <a:r>
              <a:rPr lang="en-US" altLang="zh-TW" dirty="0"/>
              <a:t>MTTR</a:t>
            </a:r>
          </a:p>
          <a:p>
            <a:r>
              <a:rPr lang="zh-TW" altLang="en-US" dirty="0"/>
              <a:t>可以看到</a:t>
            </a:r>
            <a:r>
              <a:rPr lang="en-US" altLang="zh-TW" dirty="0"/>
              <a:t>LC-LSH4</a:t>
            </a:r>
            <a:r>
              <a:rPr lang="zh-TW" altLang="en-US" dirty="0"/>
              <a:t>和</a:t>
            </a:r>
            <a:r>
              <a:rPr lang="en-US" altLang="zh-TW" dirty="0"/>
              <a:t>LSH4</a:t>
            </a:r>
            <a:r>
              <a:rPr lang="zh-TW" altLang="en-US" dirty="0"/>
              <a:t>有差不多的表現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C3A77B-C0A3-D53D-71DE-9BD2E216A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41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7D6D2-30BC-5446-CBC9-4DDEEE6A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6974FEB4-F6B8-E373-865B-4377762DC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12EAEB8-C122-262C-4F60-E18602348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接下來我們比較</a:t>
            </a:r>
            <a:r>
              <a:rPr lang="en-US" altLang="zh-TW" dirty="0"/>
              <a:t>ASY-LC-LSH4,</a:t>
            </a:r>
            <a:r>
              <a:rPr lang="zh-TW" altLang="en-US" dirty="0"/>
              <a:t> </a:t>
            </a:r>
            <a:r>
              <a:rPr lang="en-US" altLang="zh-TW" dirty="0"/>
              <a:t>QR-LC-LSH4</a:t>
            </a:r>
            <a:r>
              <a:rPr lang="zh-TW" altLang="en-US" dirty="0"/>
              <a:t>和其他演算法的</a:t>
            </a:r>
            <a:r>
              <a:rPr lang="en-US" altLang="zh-TW" dirty="0"/>
              <a:t>ETTR</a:t>
            </a:r>
          </a:p>
          <a:p>
            <a:r>
              <a:rPr lang="zh-TW" altLang="en-US" dirty="0"/>
              <a:t>首先可以看到，跟過去的研究結果一樣，</a:t>
            </a:r>
            <a:r>
              <a:rPr lang="en-US" altLang="zh-TW" dirty="0"/>
              <a:t>QR</a:t>
            </a:r>
            <a:r>
              <a:rPr lang="zh-TW" altLang="en-US" dirty="0"/>
              <a:t>和</a:t>
            </a:r>
            <a:r>
              <a:rPr lang="en-US" altLang="zh-TW" dirty="0"/>
              <a:t>random</a:t>
            </a:r>
            <a:r>
              <a:rPr lang="zh-TW" altLang="en-US" dirty="0"/>
              <a:t>有差不多的表現</a:t>
            </a:r>
            <a:endParaRPr lang="en-US" altLang="zh-TW" dirty="0"/>
          </a:p>
          <a:p>
            <a:r>
              <a:rPr lang="zh-TW" altLang="en-US" dirty="0"/>
              <a:t>然後兩個新的演算法跟</a:t>
            </a:r>
            <a:r>
              <a:rPr lang="en-US" altLang="zh-TW" dirty="0"/>
              <a:t>LC-LSH4</a:t>
            </a:r>
            <a:r>
              <a:rPr lang="zh-TW" altLang="en-US" dirty="0"/>
              <a:t>有差不多的表現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B189B9-2DBC-43AD-DFA4-23DF6C666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48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C30B-5E98-70E1-01E0-738AC39D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D5129F80-FEA1-87C8-FBF4-2D85626EA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1575D9-BCDB-96DA-5124-527C15277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接著是</a:t>
            </a:r>
            <a:r>
              <a:rPr lang="en-US" altLang="zh-TW" dirty="0"/>
              <a:t>MTTR</a:t>
            </a:r>
          </a:p>
          <a:p>
            <a:r>
              <a:rPr lang="zh-TW" altLang="en-US" dirty="0"/>
              <a:t>可以看到當</a:t>
            </a:r>
            <a:r>
              <a:rPr lang="en-US" altLang="zh-TW" dirty="0"/>
              <a:t>J&gt;=0.27</a:t>
            </a:r>
            <a:r>
              <a:rPr lang="zh-TW" altLang="en-US" dirty="0"/>
              <a:t>時，</a:t>
            </a:r>
            <a:r>
              <a:rPr lang="en-US" altLang="zh-TW" dirty="0"/>
              <a:t>QR</a:t>
            </a:r>
            <a:r>
              <a:rPr lang="zh-TW" altLang="en-US" dirty="0"/>
              <a:t>和</a:t>
            </a:r>
            <a:r>
              <a:rPr lang="en-US" altLang="zh-TW" dirty="0"/>
              <a:t>random</a:t>
            </a:r>
            <a:r>
              <a:rPr lang="zh-TW" altLang="en-US" dirty="0"/>
              <a:t>有差不多的表現</a:t>
            </a:r>
            <a:endParaRPr lang="en-US" altLang="zh-TW" dirty="0"/>
          </a:p>
          <a:p>
            <a:r>
              <a:rPr lang="zh-TW" altLang="en-US" dirty="0"/>
              <a:t>兩個新的演算法跟</a:t>
            </a:r>
            <a:r>
              <a:rPr lang="en-US" altLang="zh-TW" dirty="0"/>
              <a:t>LC-LSH4</a:t>
            </a:r>
            <a:r>
              <a:rPr lang="zh-TW" altLang="en-US" dirty="0"/>
              <a:t>有差不多的表現</a:t>
            </a:r>
            <a:endParaRPr lang="en-US" altLang="zh-TW" dirty="0"/>
          </a:p>
          <a:p>
            <a:r>
              <a:rPr lang="zh-TW" altLang="en-US" dirty="0"/>
              <a:t>但也可以發現當</a:t>
            </a:r>
            <a:r>
              <a:rPr lang="en-US" altLang="zh-TW" dirty="0"/>
              <a:t>J</a:t>
            </a:r>
            <a:r>
              <a:rPr lang="zh-TW" altLang="en-US" dirty="0"/>
              <a:t>很小的時候，兩個新的演算法表現得比</a:t>
            </a:r>
            <a:r>
              <a:rPr lang="en-US" altLang="zh-TW" dirty="0"/>
              <a:t>QR</a:t>
            </a:r>
            <a:r>
              <a:rPr lang="zh-TW" altLang="en-US" dirty="0"/>
              <a:t>差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這些實驗結果顯示出，如果</a:t>
            </a:r>
            <a:r>
              <a:rPr lang="en-US" altLang="zh-TW" dirty="0"/>
              <a:t>common channel</a:t>
            </a:r>
            <a:r>
              <a:rPr lang="zh-TW" altLang="en-US" dirty="0"/>
              <a:t>很少且</a:t>
            </a:r>
            <a:r>
              <a:rPr lang="en-US" altLang="zh-TW" dirty="0"/>
              <a:t>multiset</a:t>
            </a:r>
            <a:r>
              <a:rPr lang="zh-TW" altLang="en-US" dirty="0"/>
              <a:t>裡沒有</a:t>
            </a:r>
            <a:r>
              <a:rPr lang="en-US" altLang="zh-TW" dirty="0"/>
              <a:t>common channel</a:t>
            </a:r>
            <a:r>
              <a:rPr lang="zh-TW" altLang="en-US" dirty="0"/>
              <a:t>的話，把</a:t>
            </a:r>
            <a:r>
              <a:rPr lang="en-US" altLang="zh-TW" dirty="0"/>
              <a:t>multiset</a:t>
            </a:r>
            <a:r>
              <a:rPr lang="zh-TW" altLang="en-US" dirty="0"/>
              <a:t> </a:t>
            </a:r>
            <a:r>
              <a:rPr lang="en-US" altLang="zh-TW" dirty="0"/>
              <a:t>embed</a:t>
            </a:r>
            <a:r>
              <a:rPr lang="zh-TW" altLang="en-US" dirty="0"/>
              <a:t>到</a:t>
            </a:r>
            <a:r>
              <a:rPr lang="en-US" altLang="zh-TW" dirty="0"/>
              <a:t>modular clock</a:t>
            </a:r>
            <a:r>
              <a:rPr lang="zh-TW" altLang="en-US" dirty="0"/>
              <a:t>不一定能夠加快交會時間</a:t>
            </a:r>
            <a:endParaRPr lang="en-US" altLang="zh-TW" dirty="0"/>
          </a:p>
          <a:p>
            <a:r>
              <a:rPr lang="zh-TW" altLang="en-US" dirty="0"/>
              <a:t>不過因為在物聯網裡兩個</a:t>
            </a:r>
            <a:r>
              <a:rPr lang="en-US" altLang="zh-TW" dirty="0"/>
              <a:t>user</a:t>
            </a:r>
            <a:r>
              <a:rPr lang="zh-TW" altLang="en-US" dirty="0"/>
              <a:t>之間的距離通常很近，</a:t>
            </a:r>
            <a:r>
              <a:rPr lang="en-US" altLang="zh-TW" dirty="0"/>
              <a:t>available channel</a:t>
            </a:r>
            <a:r>
              <a:rPr lang="zh-TW" altLang="en-US" dirty="0"/>
              <a:t>會很相似，也就是</a:t>
            </a:r>
            <a:r>
              <a:rPr lang="en-US" altLang="zh-TW" dirty="0"/>
              <a:t>J</a:t>
            </a:r>
            <a:r>
              <a:rPr lang="zh-TW" altLang="en-US" dirty="0"/>
              <a:t>通常會很大</a:t>
            </a:r>
            <a:endParaRPr lang="en-US" altLang="zh-TW" dirty="0"/>
          </a:p>
          <a:p>
            <a:r>
              <a:rPr lang="zh-TW" altLang="en-US" dirty="0"/>
              <a:t>所以</a:t>
            </a:r>
            <a:r>
              <a:rPr lang="en-US" altLang="zh-TW" dirty="0"/>
              <a:t>ASY-LC-LSH4</a:t>
            </a:r>
            <a:r>
              <a:rPr lang="zh-TW" altLang="en-US" dirty="0"/>
              <a:t>和</a:t>
            </a:r>
            <a:r>
              <a:rPr lang="en-US" altLang="zh-TW" dirty="0"/>
              <a:t>QR-LC-LSH4</a:t>
            </a:r>
            <a:r>
              <a:rPr lang="zh-TW" altLang="en-US" dirty="0"/>
              <a:t>在物聯網裡是適合用的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7144CF-F511-795F-B957-075C44F2D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7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但</a:t>
            </a:r>
            <a:r>
              <a:rPr lang="en-US" altLang="zh-TW" dirty="0"/>
              <a:t>LSH</a:t>
            </a:r>
            <a:r>
              <a:rPr lang="zh-TW" altLang="en-US" dirty="0"/>
              <a:t>會有兩個缺點，所以後來提出了</a:t>
            </a:r>
            <a:r>
              <a:rPr lang="en-US" altLang="zh-TW" dirty="0"/>
              <a:t>LSH2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第一個缺點是如果</a:t>
            </a:r>
            <a:r>
              <a:rPr lang="en-US" altLang="zh-TW" dirty="0"/>
              <a:t>available channel</a:t>
            </a:r>
            <a:r>
              <a:rPr lang="zh-TW" altLang="en-US" dirty="0"/>
              <a:t>像上面的左邊那張圖一樣是連續的，每個</a:t>
            </a:r>
            <a:r>
              <a:rPr lang="en-US" altLang="zh-TW" dirty="0"/>
              <a:t>channel</a:t>
            </a:r>
            <a:r>
              <a:rPr lang="zh-TW" altLang="en-US" dirty="0"/>
              <a:t>被選到的機率就會不一樣。所以</a:t>
            </a:r>
            <a:r>
              <a:rPr lang="en-US" altLang="zh-TW" dirty="0"/>
              <a:t>LSH2</a:t>
            </a:r>
            <a:r>
              <a:rPr lang="zh-TW" altLang="en-US" dirty="0"/>
              <a:t>加了一個</a:t>
            </a:r>
            <a:r>
              <a:rPr lang="en-US" altLang="zh-TW" dirty="0"/>
              <a:t>pseudo-random permutation pi1</a:t>
            </a:r>
            <a:r>
              <a:rPr lang="zh-TW" altLang="en-US" dirty="0"/>
              <a:t>，讓</a:t>
            </a:r>
            <a:r>
              <a:rPr lang="en-US" altLang="zh-TW" dirty="0"/>
              <a:t>channel</a:t>
            </a:r>
            <a:r>
              <a:rPr lang="zh-TW" altLang="en-US" dirty="0"/>
              <a:t>可以高機率的均勻分布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那</a:t>
            </a:r>
            <a:r>
              <a:rPr lang="en-US" altLang="zh-TW" dirty="0"/>
              <a:t>LSH</a:t>
            </a:r>
            <a:r>
              <a:rPr lang="zh-TW" altLang="en-US" dirty="0"/>
              <a:t>的第二個缺點是</a:t>
            </a:r>
            <a:r>
              <a:rPr lang="en-US" altLang="zh-TW" dirty="0"/>
              <a:t>MTTR</a:t>
            </a:r>
            <a:r>
              <a:rPr lang="zh-TW" altLang="en-US" dirty="0"/>
              <a:t>沒辦法被</a:t>
            </a:r>
            <a:r>
              <a:rPr lang="en-US" altLang="zh-TW" dirty="0"/>
              <a:t>bound</a:t>
            </a:r>
            <a:r>
              <a:rPr lang="zh-TW" altLang="en-US" dirty="0"/>
              <a:t>住，因為它可能會一直選到無法交會的</a:t>
            </a:r>
            <a:r>
              <a:rPr lang="en-US" altLang="zh-TW" dirty="0"/>
              <a:t>channel</a:t>
            </a:r>
            <a:r>
              <a:rPr lang="zh-TW" altLang="en-US" dirty="0"/>
              <a:t>。所以</a:t>
            </a:r>
            <a:r>
              <a:rPr lang="en-US" altLang="zh-TW" dirty="0"/>
              <a:t>LSH2</a:t>
            </a:r>
            <a:r>
              <a:rPr lang="zh-TW" altLang="en-US" dirty="0"/>
              <a:t>改用</a:t>
            </a:r>
            <a:r>
              <a:rPr lang="en-US" altLang="zh-TW" dirty="0"/>
              <a:t>sampling without replacement</a:t>
            </a:r>
            <a:r>
              <a:rPr lang="zh-TW" altLang="en-US" dirty="0"/>
              <a:t>，加了一個</a:t>
            </a:r>
            <a:r>
              <a:rPr lang="en-US" altLang="zh-TW" dirty="0"/>
              <a:t>pseudo-random permutation pi2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6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另一方面，在非同步設定下，他們提出了</a:t>
            </a:r>
            <a:r>
              <a:rPr lang="en-US" altLang="zh-TW" dirty="0"/>
              <a:t>LSH4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zh-TW" altLang="en-US" dirty="0"/>
              <a:t>主要是先用</a:t>
            </a:r>
            <a:r>
              <a:rPr lang="en-US" altLang="zh-TW" dirty="0"/>
              <a:t>LSH2</a:t>
            </a:r>
            <a:r>
              <a:rPr lang="zh-TW" altLang="en-US" dirty="0"/>
              <a:t>產生一個</a:t>
            </a:r>
            <a:r>
              <a:rPr lang="en-US" altLang="zh-TW" dirty="0"/>
              <a:t>multiset</a:t>
            </a:r>
            <a:r>
              <a:rPr lang="zh-TW" altLang="en-US" dirty="0"/>
              <a:t>，後面有</a:t>
            </a:r>
            <a:r>
              <a:rPr lang="en-US" altLang="zh-TW" dirty="0"/>
              <a:t>p0</a:t>
            </a:r>
            <a:r>
              <a:rPr lang="zh-TW" altLang="en-US" dirty="0"/>
              <a:t>的機率從</a:t>
            </a:r>
            <a:r>
              <a:rPr lang="en-US" altLang="zh-TW" dirty="0"/>
              <a:t>multiset</a:t>
            </a:r>
            <a:r>
              <a:rPr lang="zh-TW" altLang="en-US" dirty="0"/>
              <a:t>隨機挑</a:t>
            </a:r>
            <a:r>
              <a:rPr lang="en-US" altLang="zh-TW" dirty="0"/>
              <a:t>channel</a:t>
            </a:r>
            <a:r>
              <a:rPr lang="zh-TW" altLang="en-US" dirty="0"/>
              <a:t>，</a:t>
            </a:r>
            <a:r>
              <a:rPr lang="en-US" altLang="zh-TW" dirty="0"/>
              <a:t>1-p0</a:t>
            </a:r>
            <a:r>
              <a:rPr lang="zh-TW" altLang="en-US" dirty="0"/>
              <a:t>的機率從</a:t>
            </a:r>
            <a:r>
              <a:rPr lang="en-US" altLang="zh-TW" dirty="0"/>
              <a:t>available channel set</a:t>
            </a:r>
            <a:r>
              <a:rPr lang="zh-TW" altLang="en-US" dirty="0"/>
              <a:t>隨機挑</a:t>
            </a:r>
            <a:r>
              <a:rPr lang="en-US" altLang="zh-TW" dirty="0"/>
              <a:t>channel</a:t>
            </a:r>
          </a:p>
          <a:p>
            <a:endParaRPr lang="en-US" altLang="zh-TW" dirty="0"/>
          </a:p>
          <a:p>
            <a:r>
              <a:rPr lang="zh-TW" altLang="en-US" dirty="0"/>
              <a:t>但對於</a:t>
            </a:r>
            <a:r>
              <a:rPr lang="en-US" altLang="zh-TW" dirty="0"/>
              <a:t>N</a:t>
            </a:r>
            <a:r>
              <a:rPr lang="zh-TW" altLang="en-US" dirty="0"/>
              <a:t>很大的時候，</a:t>
            </a:r>
            <a:r>
              <a:rPr lang="en-US" altLang="zh-TW" dirty="0"/>
              <a:t>pseudo-random permutation</a:t>
            </a:r>
            <a:r>
              <a:rPr lang="zh-TW" altLang="en-US" dirty="0"/>
              <a:t>會導致計算成本很高</a:t>
            </a:r>
            <a:endParaRPr lang="en-US" altLang="zh-TW" dirty="0"/>
          </a:p>
          <a:p>
            <a:r>
              <a:rPr lang="zh-TW" altLang="en-US" dirty="0"/>
              <a:t>所以我們希望想辦法減少</a:t>
            </a:r>
            <a:r>
              <a:rPr lang="en-US" altLang="zh-TW" dirty="0"/>
              <a:t>implementation complexity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52766FEB-C90C-283F-D786-087D62B28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C74FA3FB-23AC-4648-A9D1-BED40B40BCDD}" type="slidenum">
              <a:rPr lang="zh-TW" altLang="en-US" sz="1100"/>
              <a:pPr/>
              <a:t>8</a:t>
            </a:fld>
            <a:endParaRPr lang="en-US" altLang="zh-TW" sz="11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3461901-21D5-E556-D002-63EB3A87C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9613"/>
            <a:ext cx="4837112" cy="3627437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416A66DE-754E-7428-D3B0-A337A27E6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263" y="4573588"/>
            <a:ext cx="5419725" cy="4335462"/>
          </a:xfrm>
          <a:noFill/>
        </p:spPr>
        <p:txBody>
          <a:bodyPr lIns="95047" tIns="47523" rIns="95047" bIns="47523"/>
          <a:lstStyle/>
          <a:p>
            <a:r>
              <a:rPr lang="en-US" altLang="zh-TW">
                <a:ea typeface="新細明體" panose="02020500000000000000" pitchFamily="18" charset="-120"/>
              </a:rPr>
              <a:t>Don’t talk too much detail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If don’t stop at the closest server, it provides  the order of accessing set of servers.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這篇論文提出了低複雜度的</a:t>
            </a:r>
            <a:r>
              <a:rPr lang="en-US" altLang="zh-TW" dirty="0"/>
              <a:t>LSH</a:t>
            </a:r>
            <a:r>
              <a:rPr lang="zh-TW" altLang="en-US" dirty="0"/>
              <a:t>演算法，可以解決沒有</a:t>
            </a:r>
            <a:r>
              <a:rPr lang="en-US" altLang="zh-TW" dirty="0"/>
              <a:t>global channel enumeration system</a:t>
            </a:r>
            <a:r>
              <a:rPr lang="zh-TW" altLang="en-US" dirty="0"/>
              <a:t>的多通道交會問題</a:t>
            </a:r>
            <a:endParaRPr lang="en-US" altLang="zh-TW" dirty="0"/>
          </a:p>
          <a:p>
            <a:r>
              <a:rPr lang="en-US" altLang="zh-TW" dirty="0"/>
              <a:t>Online</a:t>
            </a:r>
            <a:r>
              <a:rPr lang="zh-TW" altLang="en-US" dirty="0"/>
              <a:t>的計算複雜度，</a:t>
            </a:r>
            <a:r>
              <a:rPr lang="en-US" altLang="zh-TW" dirty="0"/>
              <a:t>channel selection</a:t>
            </a:r>
            <a:r>
              <a:rPr lang="zh-TW" altLang="en-US" dirty="0"/>
              <a:t>可以從</a:t>
            </a:r>
            <a:r>
              <a:rPr lang="en-US" altLang="zh-TW" dirty="0"/>
              <a:t>linear search</a:t>
            </a:r>
            <a:r>
              <a:rPr lang="zh-TW" altLang="en-US" dirty="0"/>
              <a:t>降到</a:t>
            </a:r>
            <a:r>
              <a:rPr lang="en-US" altLang="zh-TW" dirty="0"/>
              <a:t>binary search</a:t>
            </a:r>
          </a:p>
          <a:p>
            <a:r>
              <a:rPr lang="en-US" altLang="zh-TW" dirty="0"/>
              <a:t>Offline</a:t>
            </a:r>
            <a:r>
              <a:rPr lang="zh-TW" altLang="en-US" dirty="0"/>
              <a:t>的計算複雜度，可以從需要使用</a:t>
            </a:r>
            <a:r>
              <a:rPr lang="en-US" altLang="zh-TW" dirty="0"/>
              <a:t>2</a:t>
            </a:r>
            <a:r>
              <a:rPr lang="zh-TW" altLang="en-US" dirty="0"/>
              <a:t>的</a:t>
            </a:r>
            <a:r>
              <a:rPr lang="en-US" altLang="zh-TW" dirty="0"/>
              <a:t>L</a:t>
            </a:r>
            <a:r>
              <a:rPr lang="zh-TW" altLang="en-US" dirty="0"/>
              <a:t>次方個</a:t>
            </a:r>
            <a:r>
              <a:rPr lang="en-US" altLang="zh-TW" dirty="0"/>
              <a:t>random permutation</a:t>
            </a:r>
            <a:r>
              <a:rPr lang="zh-TW" altLang="en-US" dirty="0"/>
              <a:t>，降到只需要用到</a:t>
            </a:r>
            <a:r>
              <a:rPr lang="en-US" altLang="zh-TW" dirty="0"/>
              <a:t>~</a:t>
            </a:r>
            <a:r>
              <a:rPr lang="zh-TW" altLang="en-US" dirty="0"/>
              <a:t>個</a:t>
            </a:r>
            <a:r>
              <a:rPr lang="en-US" altLang="zh-TW" dirty="0"/>
              <a:t>random permutation</a:t>
            </a:r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Our main contribution is that we propose low-complexity implementations of the LSH algorithms so that LSH can be used for the MRP without a global channel enumeration system.</a:t>
            </a:r>
          </a:p>
          <a:p>
            <a:endParaRPr lang="en-US" altLang="zh-TW" dirty="0"/>
          </a:p>
          <a:p>
            <a:r>
              <a:rPr lang="en-US" altLang="zh-TW" dirty="0"/>
              <a:t>We map each frequency into the enlarged hash space K times, which means that each frequency is represented by K virtual frequencies. According to the law of large numbers, when K is large, the intervals associated with available channels are expected to be evenly spaced. This variance reduction trick is widely used for load-balanced consistent hashing in modern data centers and peer-to-peer networks.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8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我們使用了</a:t>
            </a:r>
            <a:r>
              <a:rPr lang="en-US" altLang="zh-TW" dirty="0"/>
              <a:t>consistent hashing</a:t>
            </a:r>
            <a:r>
              <a:rPr lang="zh-TW" altLang="en-US" dirty="0"/>
              <a:t>裡的</a:t>
            </a:r>
            <a:r>
              <a:rPr lang="en-US" altLang="zh-TW" dirty="0"/>
              <a:t>variance reduction trick</a:t>
            </a:r>
            <a:r>
              <a:rPr lang="zh-TW" altLang="en-US" dirty="0"/>
              <a:t>，也就是把每個</a:t>
            </a:r>
            <a:r>
              <a:rPr lang="en-US" altLang="zh-TW" dirty="0"/>
              <a:t>frequency</a:t>
            </a:r>
            <a:r>
              <a:rPr lang="zh-TW" altLang="en-US" dirty="0"/>
              <a:t>用</a:t>
            </a:r>
            <a:r>
              <a:rPr lang="en-US" altLang="zh-TW" dirty="0"/>
              <a:t>K</a:t>
            </a:r>
            <a:r>
              <a:rPr lang="zh-TW" altLang="en-US" dirty="0"/>
              <a:t>個</a:t>
            </a:r>
            <a:r>
              <a:rPr lang="en-US" altLang="zh-TW" dirty="0"/>
              <a:t>virtual frequency</a:t>
            </a:r>
            <a:r>
              <a:rPr lang="zh-TW" altLang="en-US" dirty="0"/>
              <a:t>來表示</a:t>
            </a:r>
            <a:endParaRPr lang="en-US" altLang="zh-TW" dirty="0"/>
          </a:p>
          <a:p>
            <a:r>
              <a:rPr lang="zh-TW" altLang="en-US" dirty="0"/>
              <a:t>根據大數法則，當</a:t>
            </a:r>
            <a:r>
              <a:rPr lang="en-US" altLang="zh-TW" dirty="0"/>
              <a:t>K</a:t>
            </a:r>
            <a:r>
              <a:rPr lang="zh-TW" altLang="en-US" dirty="0"/>
              <a:t>很大的時候，我們預期</a:t>
            </a:r>
            <a:r>
              <a:rPr lang="en-US" altLang="zh-TW" dirty="0"/>
              <a:t>available channel</a:t>
            </a:r>
            <a:r>
              <a:rPr lang="zh-TW" altLang="en-US" dirty="0"/>
              <a:t>的區間會接近均勻分布</a:t>
            </a:r>
            <a:endParaRPr lang="en-US" altLang="zh-TW" dirty="0"/>
          </a:p>
          <a:p>
            <a:r>
              <a:rPr lang="zh-TW" altLang="en-US" dirty="0"/>
              <a:t>最後，我們做到了演算法是可以有</a:t>
            </a:r>
            <a:r>
              <a:rPr lang="en-US" altLang="zh-TW" dirty="0"/>
              <a:t>bounded MTTR</a:t>
            </a:r>
            <a:r>
              <a:rPr lang="zh-TW" altLang="en-US" dirty="0"/>
              <a:t>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1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在同步設定下，我們提出了右邊的</a:t>
            </a:r>
            <a:r>
              <a:rPr lang="en-US" altLang="zh-TW" dirty="0"/>
              <a:t>LC-LSH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zh-TW" altLang="en-US" dirty="0"/>
              <a:t>它主要有五個步驟，分別是</a:t>
            </a:r>
            <a:r>
              <a:rPr lang="en-US" altLang="zh-TW" dirty="0"/>
              <a:t>~</a:t>
            </a:r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The algorithm on the right is the LC-LSH algorithm for the synchronous setting. </a:t>
            </a:r>
            <a:r>
              <a:rPr lang="en-US" altLang="zh-TW" b="1" dirty="0"/>
              <a:t>It consists of five steps: virtual frequencies, hashing, sorting, linearization, and binary search for channel selection. I will now show you an example by using the slide animation.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6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這裡我們舉一個例子來說明每個步驟</a:t>
            </a:r>
            <a:endParaRPr lang="en-US" altLang="zh-TW" dirty="0"/>
          </a:p>
          <a:p>
            <a:r>
              <a:rPr lang="zh-TW" altLang="en-US" dirty="0"/>
              <a:t>假設有個</a:t>
            </a:r>
            <a:r>
              <a:rPr lang="en-US" altLang="zh-TW" dirty="0"/>
              <a:t>user</a:t>
            </a:r>
            <a:r>
              <a:rPr lang="zh-TW" altLang="en-US" dirty="0"/>
              <a:t>有</a:t>
            </a:r>
            <a:r>
              <a:rPr lang="en-US" altLang="zh-TW" dirty="0"/>
              <a:t>3</a:t>
            </a:r>
            <a:r>
              <a:rPr lang="zh-TW" altLang="en-US" dirty="0"/>
              <a:t>個用</a:t>
            </a:r>
            <a:r>
              <a:rPr lang="en-US" altLang="zh-TW" dirty="0"/>
              <a:t>7-bit</a:t>
            </a:r>
            <a:r>
              <a:rPr lang="zh-TW" altLang="en-US" dirty="0"/>
              <a:t>來表示的</a:t>
            </a:r>
            <a:r>
              <a:rPr lang="en-US" altLang="zh-TW" dirty="0"/>
              <a:t>frequency</a:t>
            </a:r>
          </a:p>
          <a:p>
            <a:r>
              <a:rPr lang="zh-TW" altLang="en-US" dirty="0"/>
              <a:t>首先，我們選</a:t>
            </a:r>
            <a:r>
              <a:rPr lang="en-US" altLang="zh-TW" dirty="0"/>
              <a:t>K=2</a:t>
            </a:r>
            <a:r>
              <a:rPr lang="zh-TW" altLang="en-US" dirty="0"/>
              <a:t>，然後把每個</a:t>
            </a:r>
            <a:r>
              <a:rPr lang="en-US" altLang="zh-TW" dirty="0"/>
              <a:t>frequency map</a:t>
            </a:r>
            <a:r>
              <a:rPr lang="zh-TW" altLang="en-US" dirty="0"/>
              <a:t>到</a:t>
            </a:r>
            <a:r>
              <a:rPr lang="en-US" altLang="zh-TW" dirty="0"/>
              <a:t>2</a:t>
            </a:r>
            <a:r>
              <a:rPr lang="zh-TW" altLang="en-US" dirty="0"/>
              <a:t>個用</a:t>
            </a:r>
            <a:r>
              <a:rPr lang="en-US" altLang="zh-TW" dirty="0"/>
              <a:t>8-bit</a:t>
            </a:r>
            <a:r>
              <a:rPr lang="zh-TW" altLang="en-US" dirty="0"/>
              <a:t>表示的</a:t>
            </a:r>
            <a:r>
              <a:rPr lang="en-US" altLang="zh-TW" dirty="0"/>
              <a:t>virtual frequency</a:t>
            </a:r>
          </a:p>
          <a:p>
            <a:r>
              <a:rPr lang="en-US" altLang="zh-TW" dirty="0"/>
              <a:t>-</a:t>
            </a:r>
          </a:p>
          <a:p>
            <a:r>
              <a:rPr lang="en-US" altLang="zh-TW" dirty="0"/>
              <a:t>Consider a user with three frequencies that have 7-bit binary representations. First, suppose we choose K=2 and map each frequency to two virtual frequencies, resulting in 8-bit binary representations.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0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National Tsing Hua University </a:t>
              </a:r>
              <a:endParaRPr lang="en-US" altLang="zh-TW" sz="2400" dirty="0">
                <a:effectLst/>
                <a:latin typeface="+mn-lt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7/11/2025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765-9BA3-4441-A899-CFDD860695B8}" type="datetime1">
              <a:rPr lang="en-US" altLang="zh-TW" smtClean="0"/>
              <a:t>7/11/2025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+mn-lt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70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EC1C-A736-450E-96EC-50F743A1E02B}" type="datetime1">
              <a:rPr lang="en-US" altLang="zh-TW" smtClean="0"/>
              <a:t>7/11/2025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線上圖像版面配置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D4F82-9721-9CAA-3311-8DF4A17C0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Spring 2002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D7644-E864-0390-9416-7B80694B0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81AF0-4A53-ECE9-3CAE-F658B2C00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4FB52-EBD7-4C5E-A2D8-3C8B4BDF92D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99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4" y="4953001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 sz="1800"/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 sz="1800"/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sz="1800" dirty="0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National Tsing Hua University </a:t>
              </a:r>
              <a:endParaRPr lang="en-US" altLang="zh-TW" sz="2400" dirty="0">
                <a:effectLst/>
                <a:latin typeface="+mn-lt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4" y="1752603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7/11/2025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4" y="24832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51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0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765-9BA3-4441-A899-CFDD860695B8}" type="datetime1">
              <a:rPr lang="en-US" altLang="zh-TW" smtClean="0"/>
              <a:t>7/11/2025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+mn-lt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5725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EC1C-A736-450E-96EC-50F743A1E02B}" type="datetime1">
              <a:rPr lang="en-US" altLang="zh-TW" smtClean="0"/>
              <a:t>7/11/2025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7/11/2025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9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1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4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1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7/11/2025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51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3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4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5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24" Type="http://schemas.openxmlformats.org/officeDocument/2006/relationships/image" Target="../media/image38.png"/><Relationship Id="rId5" Type="http://schemas.openxmlformats.org/officeDocument/2006/relationships/image" Target="../media/image28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12637"/>
            <a:ext cx="7678738" cy="1754326"/>
          </a:xfrm>
        </p:spPr>
        <p:txBody>
          <a:bodyPr/>
          <a:lstStyle/>
          <a:p>
            <a:pPr algn="l" eaLnBrk="1" hangingPunct="1"/>
            <a:r>
              <a:rPr lang="en-US" altLang="zh-TW" sz="3600" dirty="0"/>
              <a:t>An Introduction to the Multichannel Rendezvous </a:t>
            </a:r>
            <a:r>
              <a:rPr lang="en-US" altLang="zh-TW" sz="3600"/>
              <a:t>Problem-Part V</a:t>
            </a:r>
            <a:endParaRPr lang="en-US" altLang="zh-TW" sz="3600" dirty="0"/>
          </a:p>
        </p:txBody>
      </p:sp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468313" y="2852738"/>
            <a:ext cx="777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Prof. Cheng-Shang Chang 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張正尚教授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Institute of Communications Engineering National Tsing Hua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50509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CF41AC3-DAD9-E02A-8F84-80E592B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Instead of using a random permutation to re-distribute the </a:t>
            </a:r>
            <a:r>
              <a:rPr lang="en-US" altLang="zh-TW" i="1" dirty="0"/>
              <a:t>N</a:t>
            </a:r>
            <a:r>
              <a:rPr lang="en-US" altLang="zh-TW" dirty="0"/>
              <a:t> channels, we use a </a:t>
            </a:r>
            <a:r>
              <a:rPr lang="en-US" altLang="zh-TW" dirty="0">
                <a:solidFill>
                  <a:srgbClr val="FF0000"/>
                </a:solidFill>
              </a:rPr>
              <a:t>variance reduction trick </a:t>
            </a:r>
            <a:r>
              <a:rPr lang="en-US" altLang="zh-TW" dirty="0"/>
              <a:t>of load-balanced </a:t>
            </a:r>
            <a:r>
              <a:rPr lang="en-US" altLang="zh-TW" b="1" dirty="0"/>
              <a:t>consistent hashing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Each frequency is represented by </a:t>
            </a:r>
            <a:r>
              <a:rPr lang="en-US" altLang="zh-TW" i="1" dirty="0">
                <a:solidFill>
                  <a:srgbClr val="0000FF"/>
                </a:solidFill>
              </a:rPr>
              <a:t>K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i="1" dirty="0">
                <a:solidFill>
                  <a:srgbClr val="0000FF"/>
                </a:solidFill>
              </a:rPr>
              <a:t>virtual frequencies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When </a:t>
            </a:r>
            <a:r>
              <a:rPr lang="en-US" altLang="zh-TW" i="1" dirty="0"/>
              <a:t>K</a:t>
            </a:r>
            <a:r>
              <a:rPr lang="en-US" altLang="zh-TW" dirty="0"/>
              <a:t> is large, it is expected from the law of large numbers that the intervals associated with available channels are nearly evenly spaced.</a:t>
            </a:r>
          </a:p>
          <a:p>
            <a:r>
              <a:rPr lang="en-US" altLang="zh-TW" dirty="0"/>
              <a:t>Address the challenge of </a:t>
            </a:r>
            <a:r>
              <a:rPr lang="en-US" altLang="zh-TW" dirty="0">
                <a:solidFill>
                  <a:srgbClr val="FF0000"/>
                </a:solidFill>
              </a:rPr>
              <a:t>achieving a bounded MTTR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EC51DA1-F30B-D40F-70BC-A938541E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7C19986-6315-E799-869B-92955B7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Main contribution (2/2)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73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466344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LC-LSH</a:t>
            </a:r>
          </a:p>
          <a:p>
            <a:pPr marL="393192" lvl="1" indent="0">
              <a:buNone/>
            </a:pPr>
            <a:r>
              <a:rPr lang="en-US" altLang="zh-TW" dirty="0"/>
              <a:t>1. Virtual frequencies (maintain uniqueness)</a:t>
            </a:r>
          </a:p>
          <a:p>
            <a:pPr marL="393192" lvl="1" indent="0">
              <a:buNone/>
            </a:pPr>
            <a:r>
              <a:rPr lang="en-US" altLang="zh-TW" dirty="0"/>
              <a:t>2. Hashing (low complexity)</a:t>
            </a:r>
          </a:p>
          <a:p>
            <a:pPr marL="393192" lvl="1" indent="0">
              <a:buNone/>
            </a:pPr>
            <a:r>
              <a:rPr lang="en-US" altLang="zh-TW" dirty="0"/>
              <a:t>3. Sorting</a:t>
            </a:r>
          </a:p>
          <a:p>
            <a:pPr marL="393192" lvl="1" indent="0">
              <a:buNone/>
            </a:pPr>
            <a:r>
              <a:rPr lang="en-US" altLang="zh-TW" dirty="0"/>
              <a:t>4. Linearization</a:t>
            </a:r>
          </a:p>
          <a:p>
            <a:pPr marL="393192" lvl="1" indent="0">
              <a:buNone/>
            </a:pPr>
            <a:r>
              <a:rPr lang="en-US" altLang="zh-TW" dirty="0"/>
              <a:t>5. Binary Search for channel</a:t>
            </a:r>
          </a:p>
          <a:p>
            <a:pPr marL="393192" lvl="1" indent="0">
              <a:buNone/>
            </a:pPr>
            <a:r>
              <a:rPr lang="en-US" altLang="zh-TW" dirty="0"/>
              <a:t>    selection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synchronous setting 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01A2DF3-9213-C515-9F04-81F63C66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82" y="1140959"/>
            <a:ext cx="4078310" cy="57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0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synchronous setting (2/4)</a:t>
            </a: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1317272A-DDDE-4CDA-BCC3-4EB98D158CDA}"/>
              </a:ext>
            </a:extLst>
          </p:cNvPr>
          <p:cNvSpPr txBox="1">
            <a:spLocks/>
          </p:cNvSpPr>
          <p:nvPr/>
        </p:nvSpPr>
        <p:spPr>
          <a:xfrm>
            <a:off x="457200" y="1475991"/>
            <a:ext cx="7967609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lang="zh-TW" alt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zh-TW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en-US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1. Virtual frequencies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 descr="一張含有 圓形, 天體 的圖片&#10;&#10;自動產生的描述">
            <a:extLst>
              <a:ext uri="{FF2B5EF4-FFF2-40B4-BE49-F238E27FC236}">
                <a16:creationId xmlns:a16="http://schemas.microsoft.com/office/drawing/2014/main" id="{6B7F69BD-19CB-627F-ADC8-AC4E2045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52" y="2307046"/>
            <a:ext cx="584988" cy="584988"/>
          </a:xfrm>
          <a:prstGeom prst="rect">
            <a:avLst/>
          </a:prstGeom>
        </p:spPr>
      </p:pic>
      <p:pic>
        <p:nvPicPr>
          <p:cNvPr id="5" name="圖片 4" descr="一張含有 圓形, 天體 的圖片&#10;&#10;自動產生的描述">
            <a:extLst>
              <a:ext uri="{FF2B5EF4-FFF2-40B4-BE49-F238E27FC236}">
                <a16:creationId xmlns:a16="http://schemas.microsoft.com/office/drawing/2014/main" id="{47CFB2E4-E963-3DA5-7D70-D9D32160B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986" y="2307046"/>
            <a:ext cx="584988" cy="584988"/>
          </a:xfrm>
          <a:prstGeom prst="rect">
            <a:avLst/>
          </a:prstGeom>
        </p:spPr>
      </p:pic>
      <p:pic>
        <p:nvPicPr>
          <p:cNvPr id="7" name="圖片 6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17AE60EC-E557-44B6-2D8F-729497FD0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097" y="2283789"/>
            <a:ext cx="584988" cy="584988"/>
          </a:xfrm>
          <a:prstGeom prst="rect">
            <a:avLst/>
          </a:prstGeom>
        </p:spPr>
      </p:pic>
      <p:pic>
        <p:nvPicPr>
          <p:cNvPr id="8" name="圖片 7" descr="一張含有 黑色, 黑暗 的圖片&#10;&#10;自動產生的描述">
            <a:extLst>
              <a:ext uri="{FF2B5EF4-FFF2-40B4-BE49-F238E27FC236}">
                <a16:creationId xmlns:a16="http://schemas.microsoft.com/office/drawing/2014/main" id="{78A4A06C-1C13-30C2-4909-0EDDFA5D7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064" y="2813277"/>
            <a:ext cx="1053870" cy="765701"/>
          </a:xfrm>
          <a:prstGeom prst="rect">
            <a:avLst/>
          </a:prstGeom>
        </p:spPr>
      </p:pic>
      <p:pic>
        <p:nvPicPr>
          <p:cNvPr id="10" name="圖片 9" descr="一張含有 黑色, 黑暗 的圖片&#10;&#10;自動產生的描述">
            <a:extLst>
              <a:ext uri="{FF2B5EF4-FFF2-40B4-BE49-F238E27FC236}">
                <a16:creationId xmlns:a16="http://schemas.microsoft.com/office/drawing/2014/main" id="{A166F7BF-538E-948A-3472-08BA7DDF7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509" y="2813276"/>
            <a:ext cx="1053869" cy="765701"/>
          </a:xfrm>
          <a:prstGeom prst="rect">
            <a:avLst/>
          </a:prstGeom>
        </p:spPr>
      </p:pic>
      <p:pic>
        <p:nvPicPr>
          <p:cNvPr id="14" name="圖片 13" descr="一張含有 黑色, 黑暗 的圖片&#10;&#10;自動產生的描述">
            <a:extLst>
              <a:ext uri="{FF2B5EF4-FFF2-40B4-BE49-F238E27FC236}">
                <a16:creationId xmlns:a16="http://schemas.microsoft.com/office/drawing/2014/main" id="{2CF6860D-A39C-573E-54FB-29F4F846E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657" y="2823932"/>
            <a:ext cx="1053868" cy="765700"/>
          </a:xfrm>
          <a:prstGeom prst="rect">
            <a:avLst/>
          </a:prstGeom>
        </p:spPr>
      </p:pic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37411ACB-5A9F-78C5-FAC7-BA37D91F0F2C}"/>
              </a:ext>
            </a:extLst>
          </p:cNvPr>
          <p:cNvSpPr/>
          <p:nvPr/>
        </p:nvSpPr>
        <p:spPr>
          <a:xfrm>
            <a:off x="2238952" y="3736939"/>
            <a:ext cx="459788" cy="5067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FD253E38-01BF-C8E6-4193-6D714F231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087" y="4466622"/>
            <a:ext cx="587247" cy="587247"/>
          </a:xfrm>
          <a:prstGeom prst="rect">
            <a:avLst/>
          </a:prstGeom>
        </p:spPr>
      </p:pic>
      <p:pic>
        <p:nvPicPr>
          <p:cNvPr id="18" name="圖片 17" descr="一張含有 圓形, 天體 的圖片&#10;&#10;自動產生的描述">
            <a:extLst>
              <a:ext uri="{FF2B5EF4-FFF2-40B4-BE49-F238E27FC236}">
                <a16:creationId xmlns:a16="http://schemas.microsoft.com/office/drawing/2014/main" id="{9AC4668B-2B16-0104-74B1-53D7AF4A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89" y="4465762"/>
            <a:ext cx="588969" cy="588969"/>
          </a:xfrm>
          <a:prstGeom prst="rect">
            <a:avLst/>
          </a:prstGeom>
        </p:spPr>
      </p:pic>
      <p:pic>
        <p:nvPicPr>
          <p:cNvPr id="19" name="圖片 18" descr="一張含有 圓形, 天體 的圖片&#10;&#10;自動產生的描述">
            <a:extLst>
              <a:ext uri="{FF2B5EF4-FFF2-40B4-BE49-F238E27FC236}">
                <a16:creationId xmlns:a16="http://schemas.microsoft.com/office/drawing/2014/main" id="{4B01E878-2DED-5471-AE5A-484DCD0D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023" y="4455840"/>
            <a:ext cx="588969" cy="588969"/>
          </a:xfrm>
          <a:prstGeom prst="rect">
            <a:avLst/>
          </a:prstGeom>
        </p:spPr>
      </p:pic>
      <p:pic>
        <p:nvPicPr>
          <p:cNvPr id="20" name="圖片 19" descr="一張含有 圓形, 天體 的圖片&#10;&#10;自動產生的描述">
            <a:extLst>
              <a:ext uri="{FF2B5EF4-FFF2-40B4-BE49-F238E27FC236}">
                <a16:creationId xmlns:a16="http://schemas.microsoft.com/office/drawing/2014/main" id="{6A2E7E8D-C862-1627-274F-814DFEA81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57" y="4465762"/>
            <a:ext cx="588969" cy="588969"/>
          </a:xfrm>
          <a:prstGeom prst="rect">
            <a:avLst/>
          </a:prstGeom>
        </p:spPr>
      </p:pic>
      <p:pic>
        <p:nvPicPr>
          <p:cNvPr id="21" name="圖片 20" descr="一張含有 圓形, 天體 的圖片&#10;&#10;自動產生的描述">
            <a:extLst>
              <a:ext uri="{FF2B5EF4-FFF2-40B4-BE49-F238E27FC236}">
                <a16:creationId xmlns:a16="http://schemas.microsoft.com/office/drawing/2014/main" id="{DDA118DD-599C-36E4-C512-83379B7BE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557" y="4453062"/>
            <a:ext cx="588969" cy="588969"/>
          </a:xfrm>
          <a:prstGeom prst="rect">
            <a:avLst/>
          </a:prstGeom>
        </p:spPr>
      </p:pic>
      <p:pic>
        <p:nvPicPr>
          <p:cNvPr id="22" name="圖片 21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36D48341-B187-5EB3-7B59-86614C107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895" y="4454404"/>
            <a:ext cx="587247" cy="587247"/>
          </a:xfrm>
          <a:prstGeom prst="rect">
            <a:avLst/>
          </a:prstGeom>
        </p:spPr>
      </p:pic>
      <p:pic>
        <p:nvPicPr>
          <p:cNvPr id="24" name="圖片 23" descr="一張含有 黑色, 黑暗 的圖片&#10;&#10;自動產生的描述">
            <a:extLst>
              <a:ext uri="{FF2B5EF4-FFF2-40B4-BE49-F238E27FC236}">
                <a16:creationId xmlns:a16="http://schemas.microsoft.com/office/drawing/2014/main" id="{1D9464BF-9AA7-03E0-845C-10ADF246E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437" y="5033039"/>
            <a:ext cx="1161607" cy="771638"/>
          </a:xfrm>
          <a:prstGeom prst="rect">
            <a:avLst/>
          </a:prstGeom>
        </p:spPr>
      </p:pic>
      <p:pic>
        <p:nvPicPr>
          <p:cNvPr id="26" name="圖片 25" descr="一張含有 黑色, 黑暗 的圖片&#10;&#10;自動產生的描述">
            <a:extLst>
              <a:ext uri="{FF2B5EF4-FFF2-40B4-BE49-F238E27FC236}">
                <a16:creationId xmlns:a16="http://schemas.microsoft.com/office/drawing/2014/main" id="{AB835FE6-5343-6477-4A69-86EBB8432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4458" y="5041651"/>
            <a:ext cx="1128952" cy="749946"/>
          </a:xfrm>
          <a:prstGeom prst="rect">
            <a:avLst/>
          </a:prstGeom>
        </p:spPr>
      </p:pic>
      <p:pic>
        <p:nvPicPr>
          <p:cNvPr id="28" name="圖片 27" descr="一張含有 黑色, 黑暗 的圖片&#10;&#10;自動產生的描述">
            <a:extLst>
              <a:ext uri="{FF2B5EF4-FFF2-40B4-BE49-F238E27FC236}">
                <a16:creationId xmlns:a16="http://schemas.microsoft.com/office/drawing/2014/main" id="{1808BE46-3A64-1A12-E42A-1BCFA9DFC6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3471" y="5038770"/>
            <a:ext cx="1114504" cy="740349"/>
          </a:xfrm>
          <a:prstGeom prst="rect">
            <a:avLst/>
          </a:prstGeom>
        </p:spPr>
      </p:pic>
      <p:pic>
        <p:nvPicPr>
          <p:cNvPr id="30" name="圖片 29" descr="一張含有 黑色, 黑暗 的圖片&#10;&#10;自動產生的描述">
            <a:extLst>
              <a:ext uri="{FF2B5EF4-FFF2-40B4-BE49-F238E27FC236}">
                <a16:creationId xmlns:a16="http://schemas.microsoft.com/office/drawing/2014/main" id="{43CD00D3-7176-94B5-47DF-DF3ABA7901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1605" y="5026292"/>
            <a:ext cx="1114503" cy="740348"/>
          </a:xfrm>
          <a:prstGeom prst="rect">
            <a:avLst/>
          </a:prstGeom>
        </p:spPr>
      </p:pic>
      <p:sp>
        <p:nvSpPr>
          <p:cNvPr id="31" name="箭號: 向下 30">
            <a:extLst>
              <a:ext uri="{FF2B5EF4-FFF2-40B4-BE49-F238E27FC236}">
                <a16:creationId xmlns:a16="http://schemas.microsoft.com/office/drawing/2014/main" id="{88005578-DA37-1EDE-1513-1A58196E25F6}"/>
              </a:ext>
            </a:extLst>
          </p:cNvPr>
          <p:cNvSpPr/>
          <p:nvPr/>
        </p:nvSpPr>
        <p:spPr>
          <a:xfrm>
            <a:off x="4236886" y="3746191"/>
            <a:ext cx="459788" cy="5067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3" name="圖片 32" descr="一張含有 黑色, 黑暗 的圖片&#10;&#10;自動產生的描述">
            <a:extLst>
              <a:ext uri="{FF2B5EF4-FFF2-40B4-BE49-F238E27FC236}">
                <a16:creationId xmlns:a16="http://schemas.microsoft.com/office/drawing/2014/main" id="{AFDAE554-6704-BE93-2815-54564177F8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2370" y="5051023"/>
            <a:ext cx="1062867" cy="706047"/>
          </a:xfrm>
          <a:prstGeom prst="rect">
            <a:avLst/>
          </a:prstGeom>
        </p:spPr>
      </p:pic>
      <p:pic>
        <p:nvPicPr>
          <p:cNvPr id="35" name="圖片 34" descr="一張含有 黑色, 黑暗 的圖片&#10;&#10;自動產生的描述">
            <a:extLst>
              <a:ext uri="{FF2B5EF4-FFF2-40B4-BE49-F238E27FC236}">
                <a16:creationId xmlns:a16="http://schemas.microsoft.com/office/drawing/2014/main" id="{544694BC-8BF8-3A9B-E9DC-54787163A2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4584" y="5053674"/>
            <a:ext cx="1053867" cy="700068"/>
          </a:xfrm>
          <a:prstGeom prst="rect">
            <a:avLst/>
          </a:prstGeom>
        </p:spPr>
      </p:pic>
      <p:sp>
        <p:nvSpPr>
          <p:cNvPr id="36" name="箭號: 向下 35">
            <a:extLst>
              <a:ext uri="{FF2B5EF4-FFF2-40B4-BE49-F238E27FC236}">
                <a16:creationId xmlns:a16="http://schemas.microsoft.com/office/drawing/2014/main" id="{000CD2D9-B076-7151-79E3-5C45E4D2FCE3}"/>
              </a:ext>
            </a:extLst>
          </p:cNvPr>
          <p:cNvSpPr/>
          <p:nvPr/>
        </p:nvSpPr>
        <p:spPr>
          <a:xfrm>
            <a:off x="6405697" y="3746191"/>
            <a:ext cx="459788" cy="5067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synchronous setting (3/4)</a:t>
            </a: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1317272A-DDDE-4CDA-BCC3-4EB98D158CDA}"/>
              </a:ext>
            </a:extLst>
          </p:cNvPr>
          <p:cNvSpPr txBox="1">
            <a:spLocks/>
          </p:cNvSpPr>
          <p:nvPr/>
        </p:nvSpPr>
        <p:spPr>
          <a:xfrm>
            <a:off x="457201" y="1475991"/>
            <a:ext cx="6510448" cy="34721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lang="zh-TW" alt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zh-TW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en-US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2. Hashing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393192" marR="0" lvl="1" indent="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60BC1F8-DF9D-87FD-0EEE-C65D0757A0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17720" b="60514"/>
          <a:stretch/>
        </p:blipFill>
        <p:spPr>
          <a:xfrm>
            <a:off x="102326" y="3547655"/>
            <a:ext cx="2536099" cy="278965"/>
          </a:xfrm>
          <a:prstGeom prst="rect">
            <a:avLst/>
          </a:prstGeom>
        </p:spPr>
      </p:pic>
      <p:pic>
        <p:nvPicPr>
          <p:cNvPr id="12" name="圖片 11" descr="一張含有 黑色, 黑暗 的圖片&#10;&#10;自動產生的描述">
            <a:extLst>
              <a:ext uri="{FF2B5EF4-FFF2-40B4-BE49-F238E27FC236}">
                <a16:creationId xmlns:a16="http://schemas.microsoft.com/office/drawing/2014/main" id="{C4D93BD6-AB7A-0E21-C3C3-C4DF8AC0E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62" y="2595333"/>
            <a:ext cx="2305487" cy="2305487"/>
          </a:xfrm>
          <a:prstGeom prst="rect">
            <a:avLst/>
          </a:prstGeom>
        </p:spPr>
      </p:pic>
      <p:pic>
        <p:nvPicPr>
          <p:cNvPr id="42" name="圖片 41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248C1B52-8D62-E4AC-1E33-7061D7358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72" y="2116235"/>
            <a:ext cx="430258" cy="430258"/>
          </a:xfrm>
          <a:prstGeom prst="rect">
            <a:avLst/>
          </a:prstGeom>
        </p:spPr>
      </p:pic>
      <p:pic>
        <p:nvPicPr>
          <p:cNvPr id="43" name="圖片 42" descr="一張含有 圓形, 天體 的圖片&#10;&#10;自動產生的描述">
            <a:extLst>
              <a:ext uri="{FF2B5EF4-FFF2-40B4-BE49-F238E27FC236}">
                <a16:creationId xmlns:a16="http://schemas.microsoft.com/office/drawing/2014/main" id="{D5C11E1F-5B65-533D-0097-8B5ACDFA2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493" y="2123046"/>
            <a:ext cx="431519" cy="431519"/>
          </a:xfrm>
          <a:prstGeom prst="rect">
            <a:avLst/>
          </a:prstGeom>
        </p:spPr>
      </p:pic>
      <p:pic>
        <p:nvPicPr>
          <p:cNvPr id="44" name="圖片 43" descr="一張含有 圓形, 天體 的圖片&#10;&#10;自動產生的描述">
            <a:extLst>
              <a:ext uri="{FF2B5EF4-FFF2-40B4-BE49-F238E27FC236}">
                <a16:creationId xmlns:a16="http://schemas.microsoft.com/office/drawing/2014/main" id="{62E19AB2-3DD8-F937-E4C6-F88003DAD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309" y="2123046"/>
            <a:ext cx="431519" cy="431519"/>
          </a:xfrm>
          <a:prstGeom prst="rect">
            <a:avLst/>
          </a:prstGeom>
        </p:spPr>
      </p:pic>
      <p:pic>
        <p:nvPicPr>
          <p:cNvPr id="45" name="圖片 44" descr="一張含有 圓形, 天體 的圖片&#10;&#10;自動產生的描述">
            <a:extLst>
              <a:ext uri="{FF2B5EF4-FFF2-40B4-BE49-F238E27FC236}">
                <a16:creationId xmlns:a16="http://schemas.microsoft.com/office/drawing/2014/main" id="{16DC3670-3FA9-B51F-5E46-16EA5E5B8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67" y="2123047"/>
            <a:ext cx="431519" cy="431519"/>
          </a:xfrm>
          <a:prstGeom prst="rect">
            <a:avLst/>
          </a:prstGeom>
        </p:spPr>
      </p:pic>
      <p:pic>
        <p:nvPicPr>
          <p:cNvPr id="46" name="圖片 45" descr="一張含有 圓形, 天體 的圖片&#10;&#10;自動產生的描述">
            <a:extLst>
              <a:ext uri="{FF2B5EF4-FFF2-40B4-BE49-F238E27FC236}">
                <a16:creationId xmlns:a16="http://schemas.microsoft.com/office/drawing/2014/main" id="{E34075B8-F354-2DFD-B46D-FA3FB64DE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582" y="2123046"/>
            <a:ext cx="431519" cy="431519"/>
          </a:xfrm>
          <a:prstGeom prst="rect">
            <a:avLst/>
          </a:prstGeom>
        </p:spPr>
      </p:pic>
      <p:pic>
        <p:nvPicPr>
          <p:cNvPr id="47" name="圖片 46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B8EB1C1F-F7D9-6EC1-39AD-EF7808337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829" y="2116235"/>
            <a:ext cx="430258" cy="430258"/>
          </a:xfrm>
          <a:prstGeom prst="rect">
            <a:avLst/>
          </a:prstGeom>
        </p:spPr>
      </p:pic>
      <p:pic>
        <p:nvPicPr>
          <p:cNvPr id="48" name="圖片 47" descr="一張含有 黑色, 黑暗 的圖片&#10;&#10;自動產生的描述">
            <a:extLst>
              <a:ext uri="{FF2B5EF4-FFF2-40B4-BE49-F238E27FC236}">
                <a16:creationId xmlns:a16="http://schemas.microsoft.com/office/drawing/2014/main" id="{B9ACE413-1D20-3007-910D-4297B7967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565" y="2608564"/>
            <a:ext cx="1057782" cy="702669"/>
          </a:xfrm>
          <a:prstGeom prst="rect">
            <a:avLst/>
          </a:prstGeom>
        </p:spPr>
      </p:pic>
      <p:pic>
        <p:nvPicPr>
          <p:cNvPr id="49" name="圖片 48" descr="一張含有 黑色, 黑暗 的圖片&#10;&#10;自動產生的描述">
            <a:extLst>
              <a:ext uri="{FF2B5EF4-FFF2-40B4-BE49-F238E27FC236}">
                <a16:creationId xmlns:a16="http://schemas.microsoft.com/office/drawing/2014/main" id="{F1D968E2-C205-7ABF-B9C1-DED8F07AE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521" y="2612919"/>
            <a:ext cx="1057782" cy="702669"/>
          </a:xfrm>
          <a:prstGeom prst="rect">
            <a:avLst/>
          </a:prstGeom>
        </p:spPr>
      </p:pic>
      <p:pic>
        <p:nvPicPr>
          <p:cNvPr id="50" name="圖片 49" descr="一張含有 黑色, 黑暗 的圖片&#10;&#10;自動產生的描述">
            <a:extLst>
              <a:ext uri="{FF2B5EF4-FFF2-40B4-BE49-F238E27FC236}">
                <a16:creationId xmlns:a16="http://schemas.microsoft.com/office/drawing/2014/main" id="{D3C0B96E-7844-566D-7BE7-4E4C6236F2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3459" y="2608564"/>
            <a:ext cx="1057782" cy="702669"/>
          </a:xfrm>
          <a:prstGeom prst="rect">
            <a:avLst/>
          </a:prstGeom>
        </p:spPr>
      </p:pic>
      <p:pic>
        <p:nvPicPr>
          <p:cNvPr id="51" name="圖片 50" descr="一張含有 黑色, 黑暗 的圖片&#10;&#10;自動產生的描述">
            <a:extLst>
              <a:ext uri="{FF2B5EF4-FFF2-40B4-BE49-F238E27FC236}">
                <a16:creationId xmlns:a16="http://schemas.microsoft.com/office/drawing/2014/main" id="{937797F0-750F-A694-878B-FFFD2CA4BD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0534" y="2595333"/>
            <a:ext cx="1057783" cy="702669"/>
          </a:xfrm>
          <a:prstGeom prst="rect">
            <a:avLst/>
          </a:prstGeom>
        </p:spPr>
      </p:pic>
      <p:pic>
        <p:nvPicPr>
          <p:cNvPr id="53" name="圖片 52" descr="一張含有 黑色, 黑暗 的圖片&#10;&#10;自動產生的描述">
            <a:extLst>
              <a:ext uri="{FF2B5EF4-FFF2-40B4-BE49-F238E27FC236}">
                <a16:creationId xmlns:a16="http://schemas.microsoft.com/office/drawing/2014/main" id="{F80E31E6-BA55-8F5B-B7E8-87853C039E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95664" y="2595333"/>
            <a:ext cx="1057782" cy="702669"/>
          </a:xfrm>
          <a:prstGeom prst="rect">
            <a:avLst/>
          </a:prstGeom>
        </p:spPr>
      </p:pic>
      <p:pic>
        <p:nvPicPr>
          <p:cNvPr id="54" name="圖片 53" descr="一張含有 黑色, 黑暗 的圖片&#10;&#10;自動產生的描述">
            <a:extLst>
              <a:ext uri="{FF2B5EF4-FFF2-40B4-BE49-F238E27FC236}">
                <a16:creationId xmlns:a16="http://schemas.microsoft.com/office/drawing/2014/main" id="{DEA10E53-0771-F093-1DD9-1F0C1831AA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8531" y="2595333"/>
            <a:ext cx="1057782" cy="702669"/>
          </a:xfrm>
          <a:prstGeom prst="rect">
            <a:avLst/>
          </a:prstGeom>
        </p:spPr>
      </p:pic>
      <p:sp>
        <p:nvSpPr>
          <p:cNvPr id="56" name="箭號: 向下 55">
            <a:extLst>
              <a:ext uri="{FF2B5EF4-FFF2-40B4-BE49-F238E27FC236}">
                <a16:creationId xmlns:a16="http://schemas.microsoft.com/office/drawing/2014/main" id="{DCCE1488-6AE2-6D8C-F9A9-ADA43971AA9B}"/>
              </a:ext>
            </a:extLst>
          </p:cNvPr>
          <p:cNvSpPr/>
          <p:nvPr/>
        </p:nvSpPr>
        <p:spPr>
          <a:xfrm>
            <a:off x="2731347" y="3518252"/>
            <a:ext cx="459788" cy="5067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8" name="圖片 57" descr="一張含有 黑色, 黑暗 的圖片&#10;&#10;自動產生的描述">
            <a:extLst>
              <a:ext uri="{FF2B5EF4-FFF2-40B4-BE49-F238E27FC236}">
                <a16:creationId xmlns:a16="http://schemas.microsoft.com/office/drawing/2014/main" id="{7F30EF58-71D1-612B-919E-B302A1B758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565" y="4354497"/>
            <a:ext cx="1057782" cy="702669"/>
          </a:xfrm>
          <a:prstGeom prst="rect">
            <a:avLst/>
          </a:prstGeom>
        </p:spPr>
      </p:pic>
      <p:pic>
        <p:nvPicPr>
          <p:cNvPr id="60" name="圖片 59" descr="一張含有 黑色, 黑暗 的圖片&#10;&#10;自動產生的描述">
            <a:extLst>
              <a:ext uri="{FF2B5EF4-FFF2-40B4-BE49-F238E27FC236}">
                <a16:creationId xmlns:a16="http://schemas.microsoft.com/office/drawing/2014/main" id="{4AE76782-EEEA-3349-AC9B-35B43BE0E1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695" y="4350142"/>
            <a:ext cx="967114" cy="702668"/>
          </a:xfrm>
          <a:prstGeom prst="rect">
            <a:avLst/>
          </a:prstGeom>
        </p:spPr>
      </p:pic>
      <p:pic>
        <p:nvPicPr>
          <p:cNvPr id="62" name="圖片 61" descr="一張含有 黑色, 黑暗 的圖片&#10;&#10;自動產生的描述">
            <a:extLst>
              <a:ext uri="{FF2B5EF4-FFF2-40B4-BE49-F238E27FC236}">
                <a16:creationId xmlns:a16="http://schemas.microsoft.com/office/drawing/2014/main" id="{61B0A604-FF37-91AC-F2B2-5535588B80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5301" y="4354497"/>
            <a:ext cx="1057781" cy="702668"/>
          </a:xfrm>
          <a:prstGeom prst="rect">
            <a:avLst/>
          </a:prstGeom>
        </p:spPr>
      </p:pic>
      <p:pic>
        <p:nvPicPr>
          <p:cNvPr id="64" name="圖片 63" descr="一張含有 黑色, 黑暗 的圖片&#10;&#10;自動產生的描述">
            <a:extLst>
              <a:ext uri="{FF2B5EF4-FFF2-40B4-BE49-F238E27FC236}">
                <a16:creationId xmlns:a16="http://schemas.microsoft.com/office/drawing/2014/main" id="{7883907F-9E63-CE63-E97C-2411A3BFEE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5287" y="4350142"/>
            <a:ext cx="1057779" cy="702667"/>
          </a:xfrm>
          <a:prstGeom prst="rect">
            <a:avLst/>
          </a:prstGeom>
        </p:spPr>
      </p:pic>
      <p:pic>
        <p:nvPicPr>
          <p:cNvPr id="66" name="圖片 65" descr="一張含有 黑色, 黑暗 的圖片&#10;&#10;自動產生的描述">
            <a:extLst>
              <a:ext uri="{FF2B5EF4-FFF2-40B4-BE49-F238E27FC236}">
                <a16:creationId xmlns:a16="http://schemas.microsoft.com/office/drawing/2014/main" id="{A30F8372-B480-3074-8195-E44C685DF08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95930" y="4345786"/>
            <a:ext cx="1057779" cy="702667"/>
          </a:xfrm>
          <a:prstGeom prst="rect">
            <a:avLst/>
          </a:prstGeom>
        </p:spPr>
      </p:pic>
      <p:pic>
        <p:nvPicPr>
          <p:cNvPr id="68" name="圖片 67" descr="一張含有 黑色, 黑暗 的圖片&#10;&#10;自動產生的描述">
            <a:extLst>
              <a:ext uri="{FF2B5EF4-FFF2-40B4-BE49-F238E27FC236}">
                <a16:creationId xmlns:a16="http://schemas.microsoft.com/office/drawing/2014/main" id="{78B808A6-3F40-507F-8CB5-251C986694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8535" y="4345787"/>
            <a:ext cx="1057778" cy="702666"/>
          </a:xfrm>
          <a:prstGeom prst="rect">
            <a:avLst/>
          </a:prstGeom>
        </p:spPr>
      </p:pic>
      <p:pic>
        <p:nvPicPr>
          <p:cNvPr id="71" name="圖片 70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2C44A139-EEE9-BE9B-34E6-2EBF1D31F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72" y="5035120"/>
            <a:ext cx="430258" cy="430258"/>
          </a:xfrm>
          <a:prstGeom prst="rect">
            <a:avLst/>
          </a:prstGeom>
        </p:spPr>
      </p:pic>
      <p:pic>
        <p:nvPicPr>
          <p:cNvPr id="72" name="圖片 71" descr="一張含有 圓形, 天體 的圖片&#10;&#10;自動產生的描述">
            <a:extLst>
              <a:ext uri="{FF2B5EF4-FFF2-40B4-BE49-F238E27FC236}">
                <a16:creationId xmlns:a16="http://schemas.microsoft.com/office/drawing/2014/main" id="{D27A61A6-4489-128C-043E-26C3B8C37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493" y="5041931"/>
            <a:ext cx="431519" cy="431519"/>
          </a:xfrm>
          <a:prstGeom prst="rect">
            <a:avLst/>
          </a:prstGeom>
        </p:spPr>
      </p:pic>
      <p:pic>
        <p:nvPicPr>
          <p:cNvPr id="73" name="圖片 72" descr="一張含有 圓形, 天體 的圖片&#10;&#10;自動產生的描述">
            <a:extLst>
              <a:ext uri="{FF2B5EF4-FFF2-40B4-BE49-F238E27FC236}">
                <a16:creationId xmlns:a16="http://schemas.microsoft.com/office/drawing/2014/main" id="{7985D5BF-09DC-5100-B4FA-84A595B0A2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309" y="5041931"/>
            <a:ext cx="431519" cy="431519"/>
          </a:xfrm>
          <a:prstGeom prst="rect">
            <a:avLst/>
          </a:prstGeom>
        </p:spPr>
      </p:pic>
      <p:pic>
        <p:nvPicPr>
          <p:cNvPr id="74" name="圖片 73" descr="一張含有 圓形, 天體 的圖片&#10;&#10;自動產生的描述">
            <a:extLst>
              <a:ext uri="{FF2B5EF4-FFF2-40B4-BE49-F238E27FC236}">
                <a16:creationId xmlns:a16="http://schemas.microsoft.com/office/drawing/2014/main" id="{C5EB3A95-0B17-A7A3-1946-C8FFCDA1F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67" y="5041932"/>
            <a:ext cx="431519" cy="431519"/>
          </a:xfrm>
          <a:prstGeom prst="rect">
            <a:avLst/>
          </a:prstGeom>
        </p:spPr>
      </p:pic>
      <p:pic>
        <p:nvPicPr>
          <p:cNvPr id="75" name="圖片 74" descr="一張含有 圓形, 天體 的圖片&#10;&#10;自動產生的描述">
            <a:extLst>
              <a:ext uri="{FF2B5EF4-FFF2-40B4-BE49-F238E27FC236}">
                <a16:creationId xmlns:a16="http://schemas.microsoft.com/office/drawing/2014/main" id="{810CD01F-C4E1-50C8-9C8B-8EFFD3284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582" y="5041931"/>
            <a:ext cx="431519" cy="431519"/>
          </a:xfrm>
          <a:prstGeom prst="rect">
            <a:avLst/>
          </a:prstGeom>
        </p:spPr>
      </p:pic>
      <p:pic>
        <p:nvPicPr>
          <p:cNvPr id="76" name="圖片 75" descr="一張含有 黃色, 天體, 圓形, 天文現象 的圖片&#10;&#10;自動產生的描述">
            <a:extLst>
              <a:ext uri="{FF2B5EF4-FFF2-40B4-BE49-F238E27FC236}">
                <a16:creationId xmlns:a16="http://schemas.microsoft.com/office/drawing/2014/main" id="{02C399F9-969F-AE1B-9D8A-EAC199348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829" y="5035120"/>
            <a:ext cx="430258" cy="430258"/>
          </a:xfrm>
          <a:prstGeom prst="rect">
            <a:avLst/>
          </a:prstGeom>
        </p:spPr>
      </p:pic>
      <p:pic>
        <p:nvPicPr>
          <p:cNvPr id="78" name="圖片 77" descr="一張含有 黑色, 黑暗 的圖片&#10;&#10;自動產生的描述">
            <a:extLst>
              <a:ext uri="{FF2B5EF4-FFF2-40B4-BE49-F238E27FC236}">
                <a16:creationId xmlns:a16="http://schemas.microsoft.com/office/drawing/2014/main" id="{8C941C4F-5A1B-ED5A-9598-24C56549C6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9827" y="5399578"/>
            <a:ext cx="450997" cy="637278"/>
          </a:xfrm>
          <a:prstGeom prst="rect">
            <a:avLst/>
          </a:prstGeom>
        </p:spPr>
      </p:pic>
      <p:pic>
        <p:nvPicPr>
          <p:cNvPr id="80" name="圖片 79" descr="一張含有 黑色, 黑暗 的圖片&#10;&#10;自動產生的描述">
            <a:extLst>
              <a:ext uri="{FF2B5EF4-FFF2-40B4-BE49-F238E27FC236}">
                <a16:creationId xmlns:a16="http://schemas.microsoft.com/office/drawing/2014/main" id="{C8E3FBE2-41C5-C2DF-87BD-F466815261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2297" y="5407368"/>
            <a:ext cx="539235" cy="637278"/>
          </a:xfrm>
          <a:prstGeom prst="rect">
            <a:avLst/>
          </a:prstGeom>
        </p:spPr>
      </p:pic>
      <p:pic>
        <p:nvPicPr>
          <p:cNvPr id="82" name="圖片 81" descr="一張含有 黑色, 黑暗 的圖片&#10;&#10;自動產生的描述">
            <a:extLst>
              <a:ext uri="{FF2B5EF4-FFF2-40B4-BE49-F238E27FC236}">
                <a16:creationId xmlns:a16="http://schemas.microsoft.com/office/drawing/2014/main" id="{48D27CD7-E2BA-93F2-9860-FC50CC42F9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10786" y="5407367"/>
            <a:ext cx="450998" cy="637279"/>
          </a:xfrm>
          <a:prstGeom prst="rect">
            <a:avLst/>
          </a:prstGeom>
        </p:spPr>
      </p:pic>
      <p:pic>
        <p:nvPicPr>
          <p:cNvPr id="84" name="圖片 83" descr="一張含有 黑色, 黑暗 的圖片&#10;&#10;自動產生的描述">
            <a:extLst>
              <a:ext uri="{FF2B5EF4-FFF2-40B4-BE49-F238E27FC236}">
                <a16:creationId xmlns:a16="http://schemas.microsoft.com/office/drawing/2014/main" id="{C07EEE69-B5BA-69D6-F081-6A1205682A3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40015" y="5399579"/>
            <a:ext cx="545827" cy="645068"/>
          </a:xfrm>
          <a:prstGeom prst="rect">
            <a:avLst/>
          </a:prstGeom>
        </p:spPr>
      </p:pic>
      <p:pic>
        <p:nvPicPr>
          <p:cNvPr id="86" name="圖片 85" descr="一張含有 黑色, 黑暗 的圖片&#10;&#10;自動產生的描述">
            <a:extLst>
              <a:ext uri="{FF2B5EF4-FFF2-40B4-BE49-F238E27FC236}">
                <a16:creationId xmlns:a16="http://schemas.microsoft.com/office/drawing/2014/main" id="{852E557A-6598-9B73-1D41-F4E38E214DF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33311" y="5382009"/>
            <a:ext cx="566030" cy="668944"/>
          </a:xfrm>
          <a:prstGeom prst="rect">
            <a:avLst/>
          </a:prstGeom>
        </p:spPr>
      </p:pic>
      <p:pic>
        <p:nvPicPr>
          <p:cNvPr id="88" name="圖片 87" descr="一張含有 黑色, 黑暗 的圖片&#10;&#10;自動產生的描述">
            <a:extLst>
              <a:ext uri="{FF2B5EF4-FFF2-40B4-BE49-F238E27FC236}">
                <a16:creationId xmlns:a16="http://schemas.microsoft.com/office/drawing/2014/main" id="{9D44FD4E-4F91-9097-5790-240E46A38C8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72180" y="5383491"/>
            <a:ext cx="566030" cy="6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87865 -0.2537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4" y="-1268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91181 -0.32084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90" y="-160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55955 -0.14769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738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52257 -0.1969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-986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4843 -0.1287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13" y="-643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68351 -0.1870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935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3594 -0.2838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419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9219 -0.3463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-1731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38177 -0.06644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333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41284 -0.08472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423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4584 -0.34537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726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10607 -0.43936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synchronous setting (4/4)</a:t>
            </a:r>
          </a:p>
        </p:txBody>
      </p: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B76B09FF-52F5-43B5-958F-365B995D12B6}"/>
              </a:ext>
            </a:extLst>
          </p:cNvPr>
          <p:cNvSpPr txBox="1">
            <a:spLocks/>
          </p:cNvSpPr>
          <p:nvPr/>
        </p:nvSpPr>
        <p:spPr>
          <a:xfrm>
            <a:off x="457200" y="1481328"/>
            <a:ext cx="7967609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lang="zh-TW" alt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zh-TW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en-US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3. Sorting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4. Linearization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5. Binary search for channel selection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B5AD47-BD65-B1F3-C71C-B62301F669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2847" y="1631168"/>
            <a:ext cx="5409524" cy="254476"/>
          </a:xfrm>
          <a:prstGeom prst="rect">
            <a:avLst/>
          </a:prstGeom>
        </p:spPr>
      </p:pic>
      <p:pic>
        <p:nvPicPr>
          <p:cNvPr id="6" name="圖片 5" descr="一張含有 字型, 行 的圖片&#10;&#10;自動產生的描述">
            <a:extLst>
              <a:ext uri="{FF2B5EF4-FFF2-40B4-BE49-F238E27FC236}">
                <a16:creationId xmlns:a16="http://schemas.microsoft.com/office/drawing/2014/main" id="{B56FB9E0-CE32-29E6-AF3A-3AD04E516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62" y="4823831"/>
            <a:ext cx="7646972" cy="1183460"/>
          </a:xfrm>
          <a:prstGeom prst="rect">
            <a:avLst/>
          </a:prstGeom>
        </p:spPr>
      </p:pic>
      <p:pic>
        <p:nvPicPr>
          <p:cNvPr id="12" name="圖片 11" descr="一張含有 黑色, 黑暗 的圖片&#10;&#10;自動產生的描述">
            <a:extLst>
              <a:ext uri="{FF2B5EF4-FFF2-40B4-BE49-F238E27FC236}">
                <a16:creationId xmlns:a16="http://schemas.microsoft.com/office/drawing/2014/main" id="{44B284BC-F83B-7BF2-262E-7A862AD7C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595" y="3783561"/>
            <a:ext cx="1143059" cy="825542"/>
          </a:xfrm>
          <a:prstGeom prst="rect">
            <a:avLst/>
          </a:prstGeom>
        </p:spPr>
      </p:pic>
      <p:pic>
        <p:nvPicPr>
          <p:cNvPr id="14" name="圖片 13" descr="一張含有 黑色, 黑暗 的圖片&#10;&#10;自動產生的描述">
            <a:extLst>
              <a:ext uri="{FF2B5EF4-FFF2-40B4-BE49-F238E27FC236}">
                <a16:creationId xmlns:a16="http://schemas.microsoft.com/office/drawing/2014/main" id="{65356654-3ABB-61E4-FBE5-458BECD56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098" y="3858610"/>
            <a:ext cx="1143059" cy="750493"/>
          </a:xfrm>
          <a:prstGeom prst="rect">
            <a:avLst/>
          </a:prstGeom>
        </p:spPr>
      </p:pic>
      <p:pic>
        <p:nvPicPr>
          <p:cNvPr id="16" name="圖片 15" descr="一張含有 黑色, 黑暗 的圖片&#10;&#10;自動產生的描述">
            <a:extLst>
              <a:ext uri="{FF2B5EF4-FFF2-40B4-BE49-F238E27FC236}">
                <a16:creationId xmlns:a16="http://schemas.microsoft.com/office/drawing/2014/main" id="{278B9C9B-253C-DE35-1E39-D4B487B0C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609" y="3841875"/>
            <a:ext cx="1143060" cy="750493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E79DBEF-F5B9-64A6-153C-455274E82B9C}"/>
              </a:ext>
            </a:extLst>
          </p:cNvPr>
          <p:cNvCxnSpPr/>
          <p:nvPr/>
        </p:nvCxnSpPr>
        <p:spPr>
          <a:xfrm>
            <a:off x="1999639" y="4566968"/>
            <a:ext cx="0" cy="78740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E1D40DE-6868-CA5E-ECEC-8E8DFCCBB09A}"/>
              </a:ext>
            </a:extLst>
          </p:cNvPr>
          <p:cNvCxnSpPr/>
          <p:nvPr/>
        </p:nvCxnSpPr>
        <p:spPr>
          <a:xfrm>
            <a:off x="4387239" y="4592368"/>
            <a:ext cx="0" cy="78740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60A0586-F0C5-AEEF-BF89-CF3199FD9660}"/>
              </a:ext>
            </a:extLst>
          </p:cNvPr>
          <p:cNvCxnSpPr/>
          <p:nvPr/>
        </p:nvCxnSpPr>
        <p:spPr>
          <a:xfrm>
            <a:off x="7397139" y="4554268"/>
            <a:ext cx="0" cy="78740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B2A7387C-23C1-635F-0118-EA06350902CC}"/>
              </a:ext>
            </a:extLst>
          </p:cNvPr>
          <p:cNvSpPr txBox="1"/>
          <p:nvPr/>
        </p:nvSpPr>
        <p:spPr>
          <a:xfrm>
            <a:off x="5157988" y="2993672"/>
            <a:ext cx="540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U(t): pseudo-random number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CF41AC3-DAD9-E02A-8F84-80E592B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Instead of using a random permutation to re-distribute the </a:t>
            </a:r>
            <a:r>
              <a:rPr lang="en-US" altLang="zh-TW" i="1" dirty="0"/>
              <a:t>N</a:t>
            </a:r>
            <a:r>
              <a:rPr lang="en-US" altLang="zh-TW" dirty="0"/>
              <a:t> channels, we use a </a:t>
            </a:r>
            <a:r>
              <a:rPr lang="en-US" altLang="zh-TW" dirty="0">
                <a:solidFill>
                  <a:srgbClr val="FF0000"/>
                </a:solidFill>
              </a:rPr>
              <a:t>variance reduction trick </a:t>
            </a:r>
            <a:r>
              <a:rPr lang="en-US" altLang="zh-TW" dirty="0"/>
              <a:t>of load-balanced </a:t>
            </a:r>
            <a:r>
              <a:rPr lang="en-US" altLang="zh-TW" b="1" dirty="0"/>
              <a:t>consistent hashing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Each frequency is represented by </a:t>
            </a:r>
            <a:r>
              <a:rPr lang="en-US" altLang="zh-TW" i="1" dirty="0">
                <a:solidFill>
                  <a:srgbClr val="0000FF"/>
                </a:solidFill>
              </a:rPr>
              <a:t>K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i="1" dirty="0">
                <a:solidFill>
                  <a:srgbClr val="0000FF"/>
                </a:solidFill>
              </a:rPr>
              <a:t>virtual frequencies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When </a:t>
            </a:r>
            <a:r>
              <a:rPr lang="en-US" altLang="zh-TW" i="1" dirty="0"/>
              <a:t>K</a:t>
            </a:r>
            <a:r>
              <a:rPr lang="en-US" altLang="zh-TW" dirty="0"/>
              <a:t> is large, it is expected from the law of large numbers that the intervals associated with available channels are nearly evenly spaced.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EC51DA1-F30B-D40F-70BC-A938541E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7C19986-6315-E799-869B-92955B7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Insights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922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67221"/>
          </a:xfrm>
        </p:spPr>
        <p:txBody>
          <a:bodyPr>
            <a:normAutofit/>
          </a:bodyPr>
          <a:lstStyle/>
          <a:p>
            <a:r>
              <a:rPr lang="en-US" altLang="zh-TW" dirty="0"/>
              <a:t>Propose </a:t>
            </a:r>
            <a:r>
              <a:rPr lang="en-US" altLang="zh-TW" dirty="0">
                <a:solidFill>
                  <a:srgbClr val="FF0000"/>
                </a:solidFill>
              </a:rPr>
              <a:t>low-complexity implementations </a:t>
            </a:r>
            <a:r>
              <a:rPr lang="en-US" altLang="zh-TW" dirty="0"/>
              <a:t>of the LSH algorithms so that LSH can be used for the MRP without a global channel enumeration system.</a:t>
            </a:r>
          </a:p>
          <a:p>
            <a:pPr lvl="1"/>
            <a:r>
              <a:rPr lang="en-US" altLang="zh-TW" dirty="0"/>
              <a:t>Online computational complexity </a:t>
            </a:r>
          </a:p>
          <a:p>
            <a:pPr lvl="2"/>
            <a:r>
              <a:rPr lang="en-US" altLang="zh-TW" dirty="0"/>
              <a:t>Channel selection:            → </a:t>
            </a:r>
          </a:p>
          <a:p>
            <a:pPr lvl="1"/>
            <a:r>
              <a:rPr lang="en-US" altLang="zh-TW" dirty="0"/>
              <a:t>Offline computational complexity: </a:t>
            </a:r>
          </a:p>
          <a:p>
            <a:pPr lvl="2"/>
            <a:r>
              <a:rPr lang="en-US" altLang="zh-TW" dirty="0"/>
              <a:t>Implementing a random permutation of                elements through a random permutation of                         elements.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Reducing the implementation complexity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9E70F97-50BE-F2AB-B689-6C96CF9A2B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4900" y="3228392"/>
            <a:ext cx="512000" cy="25447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1A8AC0-7C6D-9673-949F-14B6129DBF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64900" y="3228392"/>
            <a:ext cx="1269334" cy="25447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8F20B2F-D37F-6885-30BE-D1C5C691C1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22340" y="4012705"/>
            <a:ext cx="813714" cy="21333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C32234B-AE1A-D56B-735C-A74F8DD9A0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29204" y="4360196"/>
            <a:ext cx="1334857" cy="254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4AEDE-4F72-C058-0F07-04D38D8C9418}"/>
              </a:ext>
            </a:extLst>
          </p:cNvPr>
          <p:cNvSpPr txBox="1"/>
          <p:nvPr/>
        </p:nvSpPr>
        <p:spPr>
          <a:xfrm>
            <a:off x="6022340" y="3124797"/>
            <a:ext cx="336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Binary 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18122-6F24-1254-4127-092BCDD7FE0E}"/>
              </a:ext>
            </a:extLst>
          </p:cNvPr>
          <p:cNvSpPr txBox="1"/>
          <p:nvPr/>
        </p:nvSpPr>
        <p:spPr>
          <a:xfrm>
            <a:off x="2260121" y="4736673"/>
            <a:ext cx="569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Only need to hash the </a:t>
            </a:r>
            <a:r>
              <a:rPr lang="en-US" sz="2400" i="1" dirty="0" err="1">
                <a:solidFill>
                  <a:srgbClr val="FF0000"/>
                </a:solidFill>
              </a:rPr>
              <a:t>Kn</a:t>
            </a:r>
            <a:r>
              <a:rPr lang="en-US" sz="2400" dirty="0">
                <a:solidFill>
                  <a:srgbClr val="FF0000"/>
                </a:solidFill>
              </a:rPr>
              <a:t> virtual frequencies</a:t>
            </a:r>
          </a:p>
        </p:txBody>
      </p:sp>
    </p:spTree>
    <p:extLst>
      <p:ext uri="{BB962C8B-B14F-4D97-AF65-F5344CB8AC3E}">
        <p14:creationId xmlns:p14="http://schemas.microsoft.com/office/powerpoint/2010/main" val="16896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LC-LSH4</a:t>
            </a:r>
          </a:p>
          <a:p>
            <a:r>
              <a:rPr lang="en-US" altLang="zh-TW" sz="2400" dirty="0"/>
              <a:t>LSH4: Dimensionality reduction</a:t>
            </a:r>
          </a:p>
          <a:p>
            <a:pPr lvl="1"/>
            <a:r>
              <a:rPr lang="en-US" altLang="zh-TW" sz="2000" dirty="0"/>
              <a:t>Focal strategy </a:t>
            </a:r>
          </a:p>
          <a:p>
            <a:r>
              <a:rPr lang="en-US" altLang="zh-TW" sz="2400" b="1" dirty="0"/>
              <a:t>However, if there are no common channels in the multiset, two users need to rely on the random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algorithm to rendezvous → </a:t>
            </a:r>
            <a:r>
              <a:rPr lang="en-US" altLang="zh-TW" sz="2400" b="1" dirty="0">
                <a:solidFill>
                  <a:srgbClr val="FF0000"/>
                </a:solidFill>
              </a:rPr>
              <a:t>The MTTR of the LC-LSH4 algorithm cannot be bounded</a:t>
            </a:r>
          </a:p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asynchronous setting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D41316B-43B4-7B42-F06E-506063EA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41" y="3896252"/>
            <a:ext cx="4792549" cy="284582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4BE4561-DD51-2FF7-DF78-4387FD9EB11C}"/>
              </a:ext>
            </a:extLst>
          </p:cNvPr>
          <p:cNvSpPr txBox="1"/>
          <p:nvPr/>
        </p:nvSpPr>
        <p:spPr>
          <a:xfrm>
            <a:off x="2586971" y="2401027"/>
            <a:ext cx="624475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S. Alpern, “The rendezvous search problem,” SIAM J. Control </a:t>
            </a:r>
            <a:r>
              <a:rPr kumimoji="0" lang="en-US" altLang="zh-TW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Optim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., vol. 33, pp. 673–683, 1995.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F8D78D-5664-892A-C3ED-472BB6934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two users are assigned two different roles.</a:t>
            </a:r>
          </a:p>
          <a:p>
            <a:r>
              <a:rPr lang="en-US" altLang="zh-TW" dirty="0"/>
              <a:t>Their clocks may not be synchronized.</a:t>
            </a:r>
          </a:p>
          <a:p>
            <a:r>
              <a:rPr lang="en-US" altLang="zh-TW" dirty="0"/>
              <a:t>Their available channel sets may differ</a:t>
            </a:r>
          </a:p>
          <a:p>
            <a:r>
              <a:rPr lang="en-US" altLang="zh-TW" dirty="0"/>
              <a:t>Each user's channel labels are uniquely identified by an </a:t>
            </a:r>
            <a:r>
              <a:rPr lang="en-US" altLang="zh-TW" i="1" dirty="0"/>
              <a:t>L</a:t>
            </a:r>
            <a:r>
              <a:rPr lang="en-US" altLang="zh-TW" dirty="0"/>
              <a:t>-bit ID.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Goal: design CH sequences with a MTTR bound and a better ETTR than the random algorithm even without a global channel enumeration scheme.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0FF849-05D8-AD15-FB48-2456C13A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ADE1B69-BA4F-B608-AD6D-EFEF3B5B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zh-TW" dirty="0"/>
              <a:t>The</a:t>
            </a:r>
            <a:r>
              <a:rPr lang="sv-SE" altLang="zh-TW" dirty="0">
                <a:solidFill>
                  <a:srgbClr val="FF0000"/>
                </a:solidFill>
              </a:rPr>
              <a:t> asym</a:t>
            </a:r>
            <a:r>
              <a:rPr lang="sv-SE" altLang="zh-TW" dirty="0"/>
              <a:t>/async/hetero/ID MRP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659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A792B9A-5BF9-DB48-BCFF-D0A4CE53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65B786-E0D0-999F-28AD-43D85C7B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E4B6111-46CF-8FE5-1AC1-8F9F162F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\documentclass{article}&#10;\usepackage{amsmath}&#10;\pagestyle{empty}&#10;\begin{document}&#10;&#10;\textbf{Modular Clock Algorithm for the asym/async/hetero/local MRP}&#10;\begin{itemize}&#10;  \item User 1 cycles its channels with period \(P_1\ge n_1\).&#10;  \item User 2 cycles with period \(P_2\ge n_2\).&#10;  \item If \(\gcd(P_1,P_2)=1\), Chinese Remainder Theorem $\Rightarrow$&#10;        \[&#10;          \text{MTTR}\;\le\;P_1P_2.&#10;        \]&#10;\end{itemize}&#10;&#10;\medskip&#10;\textbf{Choosing coprime periods}&#10;\begin{itemize}&#10;  \item Enumerate primes \(3,5,7,\dots\).&#10;  \item User 1 selects $P_1$ from odd-indexed primes \(\mathbf{P}_{\rm odd}\), and user 2 selects $P_2$ from&#10;        even-indexed \(\mathbf{P}_{\rm even}\).&#10;  \item Ensures \(P_1,P_2\) distinct $\Rightarrow$ coprime $\Rightarrow$ bounded MTTR&#10;        under \emph{local} channel labelling.&#10;\end{itemize}&#10;&#10;\medskip&#10;\textbf{Limitation}&#10;\[&#10;  \mathrm{ETTR} \approx \frac{n_1n_2}{n_{1,2}}&#10;  \quad(\text{same as the random algorithm}).&#10;\]&#10;&#10;&#10;&#10;\end{document}" title="IguanaTex Picture Display">
            <a:extLst>
              <a:ext uri="{FF2B5EF4-FFF2-40B4-BE49-F238E27FC236}">
                <a16:creationId xmlns:a16="http://schemas.microsoft.com/office/drawing/2014/main" id="{545C7D4D-E2F7-0C48-59EE-F688F17741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2750" y="381383"/>
            <a:ext cx="8041208" cy="585707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7A4B2F6-6CD3-9410-F1FA-631EF554A3F0}"/>
              </a:ext>
            </a:extLst>
          </p:cNvPr>
          <p:cNvSpPr txBox="1"/>
          <p:nvPr/>
        </p:nvSpPr>
        <p:spPr>
          <a:xfrm>
            <a:off x="3358927" y="2434231"/>
            <a:ext cx="568855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N. C. Theis, R. W. Thomas, and L. A. DaSilva, “Rendezvous for cognitive radios,” IEEE Transactions on Mobile Computing, vol. 10, no. 2, pp. 216–227, 2011.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09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4B107DE-EB66-78BD-0BF8-8C18C88B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ECE8FFE-887E-1A3C-5AD7-610BD78C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367DF2-BFA7-21E7-7832-1587D9C2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 descr="\documentclass{article}&#10;\usepackage{amsmath}&#10;\pagestyle{empty}&#10;\begin{document}&#10;&#10;\begin{itemize}&#10;  \item \textbf{Global labelling assumption}:\; all IoT vendors agree on one international channel index list.&#10;  \item \textbf{Issues}&#10;        \begin{itemize}&#10;          \item Difficult to obtain cross-manufacturer consensus.&#10;          \item Backward compatibility: newer devices often support extra bands → different perceived \(N\).&#10;        \end{itemize}&#10;  \item \textbf{Alternative view}:\; each channel has a unique physical carrier frequency.&#10;        \[&#10;          \text{store as }L\text{-bit floating-point ID} \;(e.g.\ 32 bits).&#10;        \]&#10;  \item This yields a \emph{virtual} enumeration of \(N=2^{L}\) channels.&#10;        \[&#10;          L=32\;\Longrightarrow\;N\approx4\times10^{9}.&#10;        \]&#10;  \item \textbf{Challenge}: such huge \(N\) makes LSH and many existing MRP algorithms computationally heavy.&#10;  \item \textbf{Goal}: design MRP protocols that work \emph{without} relying on any global numbering scheme.&#10;\end{itemize}&#10;&#10;&#10;\end{document}" title="IguanaTex Picture Display">
            <a:extLst>
              <a:ext uri="{FF2B5EF4-FFF2-40B4-BE49-F238E27FC236}">
                <a16:creationId xmlns:a16="http://schemas.microsoft.com/office/drawing/2014/main" id="{2F4BFC67-FC80-9186-E154-1C8E3816A0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4636" y="312460"/>
            <a:ext cx="8172164" cy="57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8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055021E-CDA3-E125-3073-5DE814B3C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823E96-91E0-8E14-7008-72B60AE8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8336616-A870-2A59-EBB0-FB687468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multiset-enhanced modular clock algorithm</a:t>
            </a:r>
            <a:endParaRPr lang="zh-TW" altLang="en-US" dirty="0"/>
          </a:p>
        </p:txBody>
      </p:sp>
      <p:pic>
        <p:nvPicPr>
          <p:cNvPr id="12" name="圖片 11" descr="\documentclass{article}&#10;\usepackage{amsmath}&#10;\pagestyle{empty}&#10;\begin{document}&#10;&#10;\textbf{Our upgrade (asym/async/hetero/ID)}&#10;\begin{itemize}\setlength\itemsep{2pt}&#10;  \item Each channel carries an \(L\)-bit ID.&#10;  \item Embed an multiset from LC-LSH &#10;        into the modular clock framework.&#10;  \item Goal: keep MTTR bound \emph{and} significantly lower ETTR.&#10;\end{itemize}&#10;&#10;&#10;\end{document}" title="IguanaTex Picture Display">
            <a:extLst>
              <a:ext uri="{FF2B5EF4-FFF2-40B4-BE49-F238E27FC236}">
                <a16:creationId xmlns:a16="http://schemas.microsoft.com/office/drawing/2014/main" id="{31CBE210-1AE9-869E-4A3F-E348243EFE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1996" y="1731285"/>
            <a:ext cx="7829335" cy="16579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0433A98-EC89-4AD5-A4F0-C2A505B96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869" y="3639145"/>
            <a:ext cx="5526062" cy="2778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6CCEC0-0213-390F-3B59-A064FC00C60A}"/>
                  </a:ext>
                </a:extLst>
              </p14:cNvPr>
              <p14:cNvContentPartPr/>
              <p14:nvPr/>
            </p14:nvContentPartPr>
            <p14:xfrm>
              <a:off x="6460934" y="6036697"/>
              <a:ext cx="80712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6CCEC0-0213-390F-3B59-A064FC00C6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4814" y="6030577"/>
                <a:ext cx="81936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5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3B4C-E7AB-8F02-C4F3-32322A5E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A5CA74-E6DC-E3B4-09B3-6D5908AE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08" y="1547370"/>
            <a:ext cx="3626652" cy="452596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Generate a multiset by LC-LSH.</a:t>
            </a:r>
          </a:p>
          <a:p>
            <a:r>
              <a:rPr lang="en-US" altLang="zh-TW" sz="2400" dirty="0"/>
              <a:t>The selection of a prime number:</a:t>
            </a:r>
          </a:p>
          <a:p>
            <a:r>
              <a:rPr lang="en-US" altLang="zh-TW" sz="2400" dirty="0"/>
              <a:t>The parameter p</a:t>
            </a:r>
            <a:r>
              <a:rPr lang="en-US" altLang="zh-TW" sz="1800" baseline="-25000" dirty="0"/>
              <a:t>0</a:t>
            </a:r>
            <a:r>
              <a:rPr lang="en-US" altLang="zh-TW" sz="2400" dirty="0"/>
              <a:t> acts as the probability to select a channel from the multiset (as in LC-LSH4).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The ETTR should be comparable to LC-LSH4.</a:t>
            </a:r>
          </a:p>
          <a:p>
            <a:r>
              <a:rPr lang="sv-SE" altLang="zh-TW" sz="2400" dirty="0">
                <a:solidFill>
                  <a:srgbClr val="FF0000"/>
                </a:solidFill>
              </a:rPr>
              <a:t>The MTTR bound by </a:t>
            </a:r>
            <a:r>
              <a:rPr lang="sv-SE" altLang="zh-TW" sz="2400" i="1" dirty="0">
                <a:solidFill>
                  <a:srgbClr val="FF0000"/>
                </a:solidFill>
              </a:rPr>
              <a:t>P</a:t>
            </a:r>
            <a:r>
              <a:rPr lang="sv-SE" altLang="zh-TW" sz="1800" i="1" baseline="-25000" dirty="0">
                <a:solidFill>
                  <a:srgbClr val="FF0000"/>
                </a:solidFill>
              </a:rPr>
              <a:t>1</a:t>
            </a:r>
            <a:r>
              <a:rPr lang="sv-SE" altLang="zh-TW" sz="2400" i="1" dirty="0">
                <a:solidFill>
                  <a:srgbClr val="FF0000"/>
                </a:solidFill>
              </a:rPr>
              <a:t>P</a:t>
            </a:r>
            <a:r>
              <a:rPr lang="sv-SE" altLang="zh-TW" sz="1800" i="1" baseline="-25000" dirty="0">
                <a:solidFill>
                  <a:srgbClr val="FF0000"/>
                </a:solidFill>
              </a:rPr>
              <a:t>2</a:t>
            </a:r>
            <a:endParaRPr lang="zh-TW" altLang="en-US" sz="1800" i="1" baseline="-250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2870B83-F197-083F-B550-B29B83EB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E62B72F-159B-C779-D36D-57ECD916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ASYM-LC-LSH4 algorithm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90A951D-FDA4-932B-97AB-3D84C96F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1179748"/>
            <a:ext cx="5188164" cy="567825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E35C27-2610-B2F9-00FD-8E72A775BDF3}"/>
              </a:ext>
            </a:extLst>
          </p:cNvPr>
          <p:cNvSpPr/>
          <p:nvPr/>
        </p:nvSpPr>
        <p:spPr>
          <a:xfrm>
            <a:off x="4157472" y="4901184"/>
            <a:ext cx="4932132" cy="6891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 descr="\documentclass{article}&#10;\usepackage{amsmath}&#10;\pagestyle{empty}&#10;\begin{document}&#10;&#10;$P \geq \lceil n / (1 - p_0) \rceil$&#10;\end{document}" title="IguanaTex Bitmap Display">
            <a:extLst>
              <a:ext uri="{FF2B5EF4-FFF2-40B4-BE49-F238E27FC236}">
                <a16:creationId xmlns:a16="http://schemas.microsoft.com/office/drawing/2014/main" id="{AF623BC9-0659-001D-7C0E-78E92A952C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85201" y="2855179"/>
            <a:ext cx="1751662" cy="2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02DFA56-702D-D280-826D-BC43468A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Ex: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197BD07-F81A-E443-02D1-54FBC41F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CA5DC2-0EC1-1B4D-8D27-20895DA9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ASYM-LC-LSH4 algorithm</a:t>
            </a:r>
            <a:r>
              <a:rPr lang="zh-TW" altLang="en-US" dirty="0"/>
              <a:t> </a:t>
            </a:r>
            <a:r>
              <a:rPr lang="en-US" altLang="zh-TW" dirty="0"/>
              <a:t>(3/3)</a:t>
            </a:r>
            <a:endParaRPr lang="zh-TW" altLang="en-US" dirty="0"/>
          </a:p>
        </p:txBody>
      </p:sp>
      <p:pic>
        <p:nvPicPr>
          <p:cNvPr id="8" name="圖片 7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103A8261-2FD1-08A9-06F6-0BC8BC4B7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8" y="3902934"/>
            <a:ext cx="6964612" cy="1827306"/>
          </a:xfrm>
          <a:prstGeom prst="rect">
            <a:avLst/>
          </a:prstGeom>
        </p:spPr>
      </p:pic>
      <p:pic>
        <p:nvPicPr>
          <p:cNvPr id="6" name="圖片 5" descr="\documentclass{article}&#10;\usepackage{amsmath}&#10;\pagestyle{empty}&#10;\begin{document}&#10;&#10;To illustrate how the ASYM-LC-LSH4 algorithm works, we follow the setting in Example 1 and set $T_{0}=2$, $\tilde {\bf f}=[82, 53]$, $p_{0}=0.75$. If $r=5$ and $P=13$, we obtain the CH sequence as shown in Fig. 3.&#10;The white background indicates the channels selected from the multiset, while the blue background indicates the channels selected from the available channel set. Fig. 3 also demonstrates that the ASYM-LC-LSH4 algorithm generates a periodic CH sequence with a period of $P=13$.&#10;&#10;\end{document}" title="IguanaTex Bitmap Display">
            <a:extLst>
              <a:ext uri="{FF2B5EF4-FFF2-40B4-BE49-F238E27FC236}">
                <a16:creationId xmlns:a16="http://schemas.microsoft.com/office/drawing/2014/main" id="{A833EE25-CFA8-7872-690C-3BA77035D8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8573" y="1996568"/>
            <a:ext cx="6942967" cy="1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D7F0B5D-182E-4488-A1D8-28A0505EC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two users are indistinguishable.</a:t>
            </a:r>
          </a:p>
          <a:p>
            <a:r>
              <a:rPr lang="en-US" altLang="zh-TW" dirty="0"/>
              <a:t>Their clocks may not be synchronized.</a:t>
            </a:r>
          </a:p>
          <a:p>
            <a:r>
              <a:rPr lang="en-US" altLang="zh-TW" dirty="0"/>
              <a:t>Their available channel sets may differ</a:t>
            </a:r>
          </a:p>
          <a:p>
            <a:r>
              <a:rPr lang="en-US" altLang="zh-TW" dirty="0"/>
              <a:t>Each user's channel labels are uniquely identified by an </a:t>
            </a:r>
            <a:r>
              <a:rPr lang="en-US" altLang="zh-TW" i="1" dirty="0"/>
              <a:t>L</a:t>
            </a:r>
            <a:r>
              <a:rPr lang="en-US" altLang="zh-TW" dirty="0"/>
              <a:t>-bit ID.</a:t>
            </a:r>
          </a:p>
          <a:p>
            <a:r>
              <a:rPr lang="en-US" altLang="zh-TW" dirty="0"/>
              <a:t>Embedding LC-LSH4 in an </a:t>
            </a:r>
            <a:r>
              <a:rPr lang="en-US" altLang="zh-TW" i="1" dirty="0"/>
              <a:t>(</a:t>
            </a:r>
            <a:r>
              <a:rPr lang="en-US" altLang="zh-TW" i="1" dirty="0" err="1"/>
              <a:t>N,p</a:t>
            </a:r>
            <a:r>
              <a:rPr lang="en-US" altLang="zh-TW" i="1" dirty="0"/>
              <a:t>)</a:t>
            </a:r>
            <a:r>
              <a:rPr lang="en-US" altLang="zh-TW" dirty="0"/>
              <a:t>-MACH does not work as </a:t>
            </a:r>
            <a:r>
              <a:rPr lang="en-US" altLang="zh-TW" i="1" dirty="0"/>
              <a:t>N=2</a:t>
            </a:r>
            <a:r>
              <a:rPr lang="en-US" altLang="zh-TW" sz="2000" i="1" baseline="50000" dirty="0"/>
              <a:t>32</a:t>
            </a:r>
            <a:r>
              <a:rPr lang="en-US" altLang="zh-TW" i="1" dirty="0"/>
              <a:t> </a:t>
            </a:r>
            <a:r>
              <a:rPr lang="en-US" altLang="zh-TW" dirty="0"/>
              <a:t>is too large.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A5A0927-F5D9-455E-7DAC-662E6AB7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B47BB655-9A6D-C43A-7EC6-F2FA52F8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>
                <a:solidFill>
                  <a:srgbClr val="FF0000"/>
                </a:solidFill>
              </a:rPr>
              <a:t>sym</a:t>
            </a:r>
            <a:r>
              <a:rPr lang="en-US" altLang="zh-TW" dirty="0"/>
              <a:t>/async/hetero/ID MRP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13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6C446A1-8952-2C56-841B-3F9BB972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A2BB033-B806-2E94-896A-5ABB270D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91" y="483388"/>
            <a:ext cx="8229600" cy="786801"/>
          </a:xfrm>
        </p:spPr>
        <p:txBody>
          <a:bodyPr/>
          <a:lstStyle/>
          <a:p>
            <a:r>
              <a:rPr lang="en-US" altLang="zh-TW" dirty="0"/>
              <a:t>The QR-LC-LSH4 algorithm</a:t>
            </a:r>
            <a:endParaRPr lang="zh-TW" altLang="en-US" dirty="0"/>
          </a:p>
        </p:txBody>
      </p:sp>
      <p:pic>
        <p:nvPicPr>
          <p:cNvPr id="6" name="圖片 5" descr="\documentclass{article}&#10;\usepackage{amsmath}&#10;\pagestyle{empty}&#10;\begin{document}&#10;\begin{itemize}&#10;  \item \textbf{Framework:} follow the Quasi-Random (QR) algorithm for the \\sym/async/hetero/global MRP.&#10;  \item \emph{ID channel}: take the $L$-bit identifier of the \textbf{first channel}&#10;        in the LC-LSH multiset.&#10; &#10;  \item Map the $L$-bit ID to an $M$-trit codeword&#10;        \[&#10;           (w(0),w(1),\dots,w(M-1)),\quad&#10;           M=\bigl\lceil\tfrac{L}{4}\bigr\rceil\!\times5+6,&#10;        \]&#10;        using the \emph{4B5B strong ternary symmetrisation} in QR algorithm.&#10;  \item Symbol meaning  &#10;        \[&#10;          w(t)=&#10;          \begin{cases}&#10;            0,1 &amp;\!\!\to\text{ hop via ASYM-LC-LSH4 with two roles},\\&#10;            2   &amp;\!\!\to\text{ \underline{stay} on ID channel}.&#10;          \end{cases}&#10;        \]&#10;&#10;\end{itemize}&#10;&#10;&#10;&#10;\end{document}" title="IguanaTex Picture Display">
            <a:extLst>
              <a:ext uri="{FF2B5EF4-FFF2-40B4-BE49-F238E27FC236}">
                <a16:creationId xmlns:a16="http://schemas.microsoft.com/office/drawing/2014/main" id="{757D3479-AE6C-C2E8-9772-67F097D486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5" y="1320419"/>
            <a:ext cx="8326096" cy="4217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2B6AD-3B55-6CF4-339D-F621BD9E5CE3}"/>
              </a:ext>
            </a:extLst>
          </p:cNvPr>
          <p:cNvSpPr txBox="1"/>
          <p:nvPr/>
        </p:nvSpPr>
        <p:spPr>
          <a:xfrm>
            <a:off x="2829463" y="5587810"/>
            <a:ext cx="5003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The ETTR should be comparable to LC-LSH4.</a:t>
            </a:r>
          </a:p>
          <a:p>
            <a:r>
              <a:rPr lang="sv-SE" altLang="zh-TW" sz="2000" dirty="0">
                <a:solidFill>
                  <a:srgbClr val="FF0000"/>
                </a:solidFill>
              </a:rPr>
              <a:t>The MTTR bound by </a:t>
            </a:r>
            <a:r>
              <a:rPr lang="sv-SE" altLang="zh-TW" sz="2000" i="1" dirty="0">
                <a:solidFill>
                  <a:srgbClr val="FF0000"/>
                </a:solidFill>
              </a:rPr>
              <a:t>MP</a:t>
            </a:r>
            <a:r>
              <a:rPr lang="sv-SE" altLang="zh-TW" sz="2000" i="1" baseline="-25000" dirty="0">
                <a:solidFill>
                  <a:srgbClr val="FF0000"/>
                </a:solidFill>
              </a:rPr>
              <a:t>1</a:t>
            </a:r>
            <a:r>
              <a:rPr lang="sv-SE" altLang="zh-TW" sz="2000" i="1" dirty="0">
                <a:solidFill>
                  <a:srgbClr val="FF0000"/>
                </a:solidFill>
              </a:rPr>
              <a:t>P</a:t>
            </a:r>
            <a:r>
              <a:rPr lang="sv-SE" altLang="zh-TW" sz="2000" i="1" baseline="-25000" dirty="0">
                <a:solidFill>
                  <a:srgbClr val="FF0000"/>
                </a:solidFill>
              </a:rPr>
              <a:t>2</a:t>
            </a:r>
            <a:endParaRPr lang="zh-TW" altLang="en-US" sz="2000" i="1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27DB4-F05C-344A-8977-67F655CC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155AEFB-3B0F-3FA3-427F-C4727092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0"/>
            <a:ext cx="4074543" cy="452596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Generate a multiset</a:t>
            </a:r>
          </a:p>
          <a:p>
            <a:r>
              <a:rPr lang="en-US" altLang="zh-TW" sz="2400" dirty="0"/>
              <a:t>Select an ID channel</a:t>
            </a:r>
          </a:p>
          <a:p>
            <a:r>
              <a:rPr lang="en-US" altLang="zh-TW" sz="2400" dirty="0"/>
              <a:t>4B5B strong ternary </a:t>
            </a:r>
            <a:r>
              <a:rPr lang="en-US" altLang="zh-TW" sz="2400" dirty="0" err="1"/>
              <a:t>symmetrization</a:t>
            </a:r>
            <a:r>
              <a:rPr lang="en-US" altLang="zh-TW" sz="2400" dirty="0"/>
              <a:t> mapping</a:t>
            </a:r>
          </a:p>
          <a:p>
            <a:r>
              <a:rPr lang="en-US" altLang="zh-TW" sz="2400" dirty="0"/>
              <a:t>Select two primes</a:t>
            </a:r>
          </a:p>
          <a:p>
            <a:r>
              <a:rPr lang="en-US" altLang="zh-TW" sz="2400" dirty="0"/>
              <a:t>Determine the role according to the codeword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8274D91-27A1-4916-3F27-9A0F3938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04EA8BD-05B7-BE0A-3A4D-F48500F1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QR-LC-LSH4 algorithm 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025898-1252-0A1A-98B3-892DE840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92696"/>
            <a:ext cx="4299712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D8B70278-EBAB-5C14-3BEC-6D37F904F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1156" y="3570670"/>
            <a:ext cx="5397307" cy="3012692"/>
          </a:xfr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939FC5F-73B3-C77C-1AE0-081AD832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53E443F-6458-4961-EA3B-E9F4DE8D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QR-LC-LSH4 algorithm (3/3)</a:t>
            </a:r>
            <a:endParaRPr lang="zh-TW" altLang="en-US" dirty="0"/>
          </a:p>
        </p:txBody>
      </p:sp>
      <p:pic>
        <p:nvPicPr>
          <p:cNvPr id="8" name="圖片 7" descr="\documentclass{article}&#10;\usepackage{amsmath}&#10;\pagestyle{empty}&#10;\begin{document}&#10;&#10;To illustrate how the QR-LC-LSH4 algorithm works, we follow the setting in Example 1 and set $T_{0}=2$, $\tilde{\bf f}=[82, 53]$, and $p_{0}=0.75$. Since $M=16$, $P_{0}=13$, and $P_{1}=17$, the QR-LC-LSH4 algorithm generates a periodic CH sequence with a period of $MP_{0}P_{1}=16 \times 13 \times 17 = 3536$, as illustrated in Fig.4.2. The white background indicates the channels selected from the multiset, while the blue background indicates the channels selected from the available channel set.&#10;&#10;\end{document}" title="IguanaTex Bitmap Display">
            <a:extLst>
              <a:ext uri="{FF2B5EF4-FFF2-40B4-BE49-F238E27FC236}">
                <a16:creationId xmlns:a16="http://schemas.microsoft.com/office/drawing/2014/main" id="{06863CED-CE51-B96D-3A7A-4BF64A7688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6332" y="2057704"/>
            <a:ext cx="6840936" cy="1371296"/>
          </a:xfrm>
          <a:prstGeom prst="rect">
            <a:avLst/>
          </a:prstGeom>
        </p:spPr>
      </p:pic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FCFBF44D-75A3-202A-F503-96F5E4F51BE3}"/>
              </a:ext>
            </a:extLst>
          </p:cNvPr>
          <p:cNvSpPr txBox="1">
            <a:spLocks/>
          </p:cNvSpPr>
          <p:nvPr/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lang="zh-TW" alt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lang="zh-TW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lang="zh-TW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zh-TW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lang="en-US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TW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Ex: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Synchronous setting</a:t>
            </a:r>
          </a:p>
          <a:p>
            <a:r>
              <a:rPr lang="en-US" altLang="zh-TW" dirty="0"/>
              <a:t>ETTR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Simulation for the low-complexity algorithms</a:t>
            </a:r>
          </a:p>
        </p:txBody>
      </p:sp>
      <p:sp>
        <p:nvSpPr>
          <p:cNvPr id="5" name="圓角矩形 5">
            <a:extLst>
              <a:ext uri="{FF2B5EF4-FFF2-40B4-BE49-F238E27FC236}">
                <a16:creationId xmlns:a16="http://schemas.microsoft.com/office/drawing/2014/main" id="{C8787985-A49C-F711-644E-2CD4E7A253AF}"/>
              </a:ext>
            </a:extLst>
          </p:cNvPr>
          <p:cNvSpPr/>
          <p:nvPr/>
        </p:nvSpPr>
        <p:spPr>
          <a:xfrm>
            <a:off x="5923624" y="3001992"/>
            <a:ext cx="2682663" cy="25184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ETTRs are very close to the theoretical value 1/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J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when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≥ 2.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D44095-FBBF-4B9E-CF70-C5051E7D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4818"/>
            <a:ext cx="5235150" cy="39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3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06754-BB12-3973-A1BC-0FB54FFF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3C3C72B-793E-193E-0059-12147142D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Synchronous setting</a:t>
            </a:r>
          </a:p>
          <a:p>
            <a:r>
              <a:rPr lang="en-US" altLang="zh-TW" dirty="0"/>
              <a:t>MTTR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75A873-2F8F-F430-0B84-3AE2EDCD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7F41BCB-BFB6-2190-0133-6053CF1E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Simulation for the low-complexity algorithms</a:t>
            </a:r>
          </a:p>
        </p:txBody>
      </p:sp>
      <p:sp>
        <p:nvSpPr>
          <p:cNvPr id="5" name="圓角矩形 5">
            <a:extLst>
              <a:ext uri="{FF2B5EF4-FFF2-40B4-BE49-F238E27FC236}">
                <a16:creationId xmlns:a16="http://schemas.microsoft.com/office/drawing/2014/main" id="{65B03439-DF87-AA49-9B60-8EAC342A86EE}"/>
              </a:ext>
            </a:extLst>
          </p:cNvPr>
          <p:cNvSpPr/>
          <p:nvPr/>
        </p:nvSpPr>
        <p:spPr>
          <a:xfrm>
            <a:off x="5903495" y="2261937"/>
            <a:ext cx="2783305" cy="3409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The MTTR of our LC-LSH algorithm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cannot be bounded as it uses sampling with replacement.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FE135D-B0FF-2A49-D898-CE10246E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68" y="2519130"/>
            <a:ext cx="5234400" cy="3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Asynchronous setting</a:t>
            </a:r>
          </a:p>
          <a:p>
            <a:r>
              <a:rPr lang="en-US" altLang="zh-TW" dirty="0"/>
              <a:t>ETTR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Simulation for the low-complexity algorithms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903495" y="2261937"/>
            <a:ext cx="2783305" cy="3409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The ETTRs of the LC-LSH4 algorithm for various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values of </a:t>
            </a:r>
            <a:r>
              <a:rPr kumimoji="0" lang="en-US" altLang="zh-TW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are very close to that of the LSH4 algorithm.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C05F44-BA80-EC30-D58D-87D9FF4F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25" y="2565111"/>
            <a:ext cx="5234400" cy="3925800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6CE5DFA-3C00-5160-A5DE-F6B5AD1FF374}"/>
              </a:ext>
            </a:extLst>
          </p:cNvPr>
          <p:cNvCxnSpPr/>
          <p:nvPr/>
        </p:nvCxnSpPr>
        <p:spPr>
          <a:xfrm>
            <a:off x="1844842" y="2565111"/>
            <a:ext cx="0" cy="40923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9E55C36-D189-30A4-F365-2C5C37CD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two users are indistinguishable.</a:t>
            </a:r>
          </a:p>
          <a:p>
            <a:r>
              <a:rPr lang="en-US" altLang="zh-TW" dirty="0"/>
              <a:t>Their clocks may not be synchronized.</a:t>
            </a:r>
          </a:p>
          <a:p>
            <a:r>
              <a:rPr lang="en-US" altLang="zh-TW" dirty="0"/>
              <a:t>Their available channel sets may differ.</a:t>
            </a:r>
          </a:p>
          <a:p>
            <a:r>
              <a:rPr lang="en-US" altLang="zh-TW" dirty="0"/>
              <a:t>Each user's channel labels are uniquely identified by an </a:t>
            </a:r>
            <a:r>
              <a:rPr lang="en-US" altLang="zh-TW" i="1" dirty="0"/>
              <a:t>L</a:t>
            </a:r>
            <a:r>
              <a:rPr lang="en-US" altLang="zh-TW" dirty="0"/>
              <a:t>-bit ID.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DA86D71-A616-A478-3097-3D905425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FCA19A9-EE14-091D-8A22-40446AC7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sym</a:t>
            </a:r>
            <a:r>
              <a:rPr lang="en-US" altLang="zh-TW" dirty="0"/>
              <a:t>/async/hetero/ID MRP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F16512-8108-90AB-C915-B9B773630E32}"/>
              </a:ext>
            </a:extLst>
          </p:cNvPr>
          <p:cNvSpPr txBox="1"/>
          <p:nvPr/>
        </p:nvSpPr>
        <p:spPr>
          <a:xfrm>
            <a:off x="2773067" y="5145951"/>
            <a:ext cx="5913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Y. -C. Cheng and C. -S. Chang, "On the Multichannel Rendezvous Problem without Global Channel Enumeration," </a:t>
            </a:r>
            <a:r>
              <a:rPr lang="en-US" altLang="zh-TW" sz="1400" i="1" dirty="0"/>
              <a:t>2024 33rd Wireless and Optical Communications Conference (WOCC)</a:t>
            </a:r>
            <a:r>
              <a:rPr lang="en-US" altLang="zh-TW" sz="1400" dirty="0"/>
              <a:t>, Hsinchu, Taiwan, 2024, pp. 30-34.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6625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981B6-A8B6-15C5-3778-47FD1A14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CABEA6F-2348-192F-A259-1DAABD4C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Asynchronous setting</a:t>
            </a:r>
          </a:p>
          <a:p>
            <a:r>
              <a:rPr lang="en-US" altLang="zh-TW" dirty="0"/>
              <a:t>MTTR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B88AA2C-D6C0-C57E-DD86-9B621272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030602D-04DE-0222-DCD1-99028864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Simulation for the low-complexity algorithms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50406881-ACC7-4306-F8B6-AAAD473ADAB3}"/>
              </a:ext>
            </a:extLst>
          </p:cNvPr>
          <p:cNvSpPr/>
          <p:nvPr/>
        </p:nvSpPr>
        <p:spPr>
          <a:xfrm>
            <a:off x="5903495" y="2261937"/>
            <a:ext cx="2783305" cy="3409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MTTR of our LC-LSH4 algorithm in our simulations is similar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that of the LSH4 algorithm.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142AD0-60B0-DFCF-5171-624FFB09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47059"/>
            <a:ext cx="5234400" cy="3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90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44716-8C1D-3D6B-FC7A-F80B8A53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E9E4ED3-96DE-1E05-6CBF-E07888B8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Asynchronous setting</a:t>
            </a:r>
          </a:p>
          <a:p>
            <a:r>
              <a:rPr lang="en-US" altLang="zh-TW" dirty="0"/>
              <a:t>ETTR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8096770-812F-A512-2870-DECC3526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890FBA6-844A-4F47-B081-429E228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Simulation for</a:t>
            </a:r>
            <a:br>
              <a:rPr lang="en-US" altLang="zh-TW" dirty="0"/>
            </a:br>
            <a:r>
              <a:rPr lang="en-US" altLang="zh-TW" dirty="0"/>
              <a:t>the ASYM-LC-LSH4/QR-LC-LSH4 algorithm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4C7FC988-F5F6-1851-C005-A6F734DA8780}"/>
              </a:ext>
            </a:extLst>
          </p:cNvPr>
          <p:cNvSpPr/>
          <p:nvPr/>
        </p:nvSpPr>
        <p:spPr>
          <a:xfrm>
            <a:off x="5903495" y="1855661"/>
            <a:ext cx="2783305" cy="4321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ETTR of the QR algorithm is comparable to that of the  random algorithm.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ETTR of our proposed ASYM-LC-LSH4 algorithm and QR-LC-LSH4 algorithm is comparable to that of the LC-LSH4 algorithm.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 descr="一張含有 文字, 螢幕擷取畫面, 行, 圖表 的圖片&#10;&#10;AI 產生的內容可能不正確。">
            <a:extLst>
              <a:ext uri="{FF2B5EF4-FFF2-40B4-BE49-F238E27FC236}">
                <a16:creationId xmlns:a16="http://schemas.microsoft.com/office/drawing/2014/main" id="{B8998C54-FEC6-D824-6C98-89603B89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9976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8994-B8E1-FF75-2112-D7160C11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, 螢幕擷取畫面, 行, 繪圖 的圖片&#10;&#10;AI 產生的內容可能不正確。">
            <a:extLst>
              <a:ext uri="{FF2B5EF4-FFF2-40B4-BE49-F238E27FC236}">
                <a16:creationId xmlns:a16="http://schemas.microsoft.com/office/drawing/2014/main" id="{245A4E56-A1AC-F16B-8538-0A1BB056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54615"/>
            <a:ext cx="5333333" cy="4000000"/>
          </a:xfrm>
          <a:prstGeom prst="rect">
            <a:avLst/>
          </a:prstGeom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6E97E34-5159-2066-18E3-CB3327CE7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Asynchronous setting</a:t>
            </a:r>
          </a:p>
          <a:p>
            <a:r>
              <a:rPr lang="en-US" altLang="zh-TW" dirty="0"/>
              <a:t>MTTR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1BF8D81-00C3-F6FE-23C2-379773E7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389AB59-25F6-A5FC-492F-BE1D111E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Simulation for the ASYM-LC-LSH4/QR-LC-LSH4 algorithm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1C11CBA2-F80E-18F2-9FBE-1AB13C133F07}"/>
              </a:ext>
            </a:extLst>
          </p:cNvPr>
          <p:cNvSpPr/>
          <p:nvPr/>
        </p:nvSpPr>
        <p:spPr>
          <a:xfrm>
            <a:off x="5903495" y="1604513"/>
            <a:ext cx="2783305" cy="45259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J ≥ 0.27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MTTR of the QR algorithm is comparable to that of the random algorithm.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MTTR of our proposed ASYM-LC-LSH4 algorithm and the QR-LC-LSH4 algorithm is comparable to that of the LC-LSH4 algorithm.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EDFA225-C5B5-2C85-B7AA-C6AC3416ED4E}"/>
              </a:ext>
            </a:extLst>
          </p:cNvPr>
          <p:cNvCxnSpPr/>
          <p:nvPr/>
        </p:nvCxnSpPr>
        <p:spPr>
          <a:xfrm>
            <a:off x="2318563" y="2324480"/>
            <a:ext cx="0" cy="40923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7BBBCCFA-409E-0A8B-EC7E-039D817A3810}"/>
              </a:ext>
            </a:extLst>
          </p:cNvPr>
          <p:cNvSpPr txBox="1"/>
          <p:nvPr/>
        </p:nvSpPr>
        <p:spPr>
          <a:xfrm>
            <a:off x="1949594" y="6492386"/>
            <a:ext cx="7379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0.27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80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9466E42-DDC8-B17B-ADB9-EA55CEED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E587C3-DEB2-01A7-2529-5CA9733C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7039EF7-EF5A-F566-A55D-29C72FD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\documentclass{article}&#10;\usepackage{amsmath}&#10;\pagestyle{empty}&#10;\begin{document}&#10;&#10;\begin{itemize}&#10;  \item \textbf{Problem tackled}  &#10;        Multichannel Rendezvous Problem (MRP) without assuming a global&#10;        channel enumeration scheme.&#10;  \item \textbf{Channel model}  &#10;        each physical channel represented by an $L$-bit identifier.&#10;&#10;  \item \textbf{Synchronous solution}  &#10;        \textbf{LC-LSH} — expands the hash space, maps one frequency to&#10;        multiple virtual frequencies, and removes the need for implementing pseudo-random permutations.&#10;&#10;  \item \textbf{Asynchronous extension}  &#10;        \textbf{LC-LSH4} — applies dimensionality reduction to keep&#10;        ETTR low in the absence of synchronization.&#10;&#10;  \item \textbf{Bounded MTTR variants}  &#10;        \begin{itemize}&#10;          \item \textbf{ASYM-LC-LSH4}: embeds multiset into the modular-clock framework.  &#10;          \item \textbf{QR-LC-LSH4}: embeds multiset into a quasi-random framework.  &#10;          \item Both retain LC-LSH4’s ETTR gain \emph{and} guarantee finite MTTR.&#10;        \end{itemize}&#10;&#10;  \item \textbf{Results}  &#10;        simulations show ETTR and MTTR on par with, or better than,&#10;        state-of-the-art methods—especially when users’ channel sets are similar.&#10;&#10;  \item \textbf{Implication}  &#10;        Algorithms are lightweight and practical for heterogeneous,&#10;        asynchronous IoT systems that lack a globally consistent&#10;        channel-labelling standard.&#10;\end{itemize}&#10;&#10;&#10;\end{document}" title="IguanaTex Picture Display">
            <a:extLst>
              <a:ext uri="{FF2B5EF4-FFF2-40B4-BE49-F238E27FC236}">
                <a16:creationId xmlns:a16="http://schemas.microsoft.com/office/drawing/2014/main" id="{CDB6CBE4-37C4-F9FE-424F-56764F0F32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8657" y="218177"/>
            <a:ext cx="7847462" cy="59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758472C-0FB2-8AC5-45C4-B91529D56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AA5B8B7-DFAC-56B3-2953-7BB74063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3E9590C-8293-9A4E-A6CE-E7564D7F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Available Channel Sets</a:t>
            </a:r>
            <a:endParaRPr lang="zh-TW" altLang="en-US" dirty="0"/>
          </a:p>
        </p:txBody>
      </p:sp>
      <p:pic>
        <p:nvPicPr>
          <p:cNvPr id="5" name="圖片 4" descr="\documentclass{article}&#10;\usepackage{amsmath}&#10;\pagestyle{empty}&#10;\begin{document}&#10;&#10;\[&#10;  \mathbf{f}_i=\bigl\{f_i(0),\,f_i(1),\,\dots,\,f_i(n_i-1)\bigr\},&#10;  \qquad i\in\{1,2\},&#10;\]&#10;where&#10;\[&#10;  n_i = |\mathbf{f}_i| \quad \text{(channels visible to user } i).&#10;\]&#10;&#10;\begin{itemize}&#10;  \item Each element \(f_i(k)\) is a carrier frequency (Hz).&#10;  \item \textbf{Feasibility assumption:} the two sets overlap&#10;        \[&#10;          \boxed{\;\mathbf{f}_1\;\cap\;\mathbf{f}_2\;}&#10;        \] is not an empty set&#10;        (otherwise rendezvous is impossible).&#10;  \item Define&#10;        \[&#10;          n_{1,2}=|\mathbf{f}_1\cap\mathbf{f}_2|&#10;        \]&#10;        = number of channels common to both users.&#10;\end{itemize}&#10;&#10;&#10;\end{document}" title="IguanaTex Picture Display">
            <a:extLst>
              <a:ext uri="{FF2B5EF4-FFF2-40B4-BE49-F238E27FC236}">
                <a16:creationId xmlns:a16="http://schemas.microsoft.com/office/drawing/2014/main" id="{FF9F6A17-24A2-AFE0-C286-4A1280B273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5117" y="1754549"/>
            <a:ext cx="7973766" cy="40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8C18ACAC-09FB-509B-9683-FD30A9781D96}"/>
              </a:ext>
            </a:extLst>
          </p:cNvPr>
          <p:cNvSpPr txBox="1"/>
          <p:nvPr/>
        </p:nvSpPr>
        <p:spPr>
          <a:xfrm>
            <a:off x="272726" y="6030566"/>
            <a:ext cx="25544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/sync/hetero/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global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/async/hetero/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global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6441398"/>
            <a:ext cx="36576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F27313AB-C65C-649B-A8D4-AF99EBD05F19}"/>
              </a:ext>
            </a:extLst>
          </p:cNvPr>
          <p:cNvSpPr/>
          <p:nvPr/>
        </p:nvSpPr>
        <p:spPr>
          <a:xfrm>
            <a:off x="3469341" y="3074939"/>
            <a:ext cx="2330962" cy="138931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Compatibility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Problem</a:t>
            </a:r>
          </a:p>
        </p:txBody>
      </p:sp>
      <p:sp>
        <p:nvSpPr>
          <p:cNvPr id="12" name="內容版面配置區 1">
            <a:extLst>
              <a:ext uri="{FF2B5EF4-FFF2-40B4-BE49-F238E27FC236}">
                <a16:creationId xmlns:a16="http://schemas.microsoft.com/office/drawing/2014/main" id="{18196F69-E025-9AFD-EA9E-4C62374C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41116"/>
          </a:xfrm>
        </p:spPr>
        <p:txBody>
          <a:bodyPr>
            <a:normAutofit/>
          </a:bodyPr>
          <a:lstStyle/>
          <a:p>
            <a:r>
              <a:rPr lang="en-US" altLang="zh-TW" b="1" dirty="0"/>
              <a:t>Address the challenge of the MRP without a global channel enumeration system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However, most of the algorithms in the existing literature cannot handle such a large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</a:p>
          <a:p>
            <a:endParaRPr lang="en-US" altLang="zh-TW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5B9A9677-977B-E52C-74E4-68FACA4DBDFB}"/>
              </a:ext>
            </a:extLst>
          </p:cNvPr>
          <p:cNvGraphicFramePr>
            <a:graphicFrameLocks noGrp="1"/>
          </p:cNvGraphicFramePr>
          <p:nvPr/>
        </p:nvGraphicFramePr>
        <p:xfrm>
          <a:off x="118725" y="3146065"/>
          <a:ext cx="2862420" cy="2318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62420">
                  <a:extLst>
                    <a:ext uri="{9D8B030D-6E8A-4147-A177-3AD203B41FA5}">
                      <a16:colId xmlns:a16="http://schemas.microsoft.com/office/drawing/2014/main" val="688796685"/>
                    </a:ext>
                  </a:extLst>
                </a:gridCol>
              </a:tblGrid>
              <a:tr h="9480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With global channel enumeration system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243990"/>
                  </a:ext>
                </a:extLst>
              </a:tr>
              <a:tr h="13703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Channels are globally labeled from 1 to </a:t>
                      </a:r>
                      <a:r>
                        <a:rPr lang="en-US" altLang="zh-TW" sz="2000" i="1" dirty="0"/>
                        <a:t>N</a:t>
                      </a:r>
                      <a:r>
                        <a:rPr lang="en-US" altLang="zh-TW" sz="2000" dirty="0"/>
                        <a:t>, where </a:t>
                      </a:r>
                      <a:r>
                        <a:rPr lang="en-US" altLang="zh-TW" sz="2000" i="1" dirty="0"/>
                        <a:t>N</a:t>
                      </a:r>
                      <a:r>
                        <a:rPr lang="en-US" altLang="zh-TW" sz="2000" dirty="0"/>
                        <a:t> is the total number of channels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16591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8B7A6F1F-5819-F256-F928-67CFEBA15FCE}"/>
              </a:ext>
            </a:extLst>
          </p:cNvPr>
          <p:cNvGraphicFramePr>
            <a:graphicFrameLocks noGrp="1"/>
          </p:cNvGraphicFramePr>
          <p:nvPr/>
        </p:nvGraphicFramePr>
        <p:xfrm>
          <a:off x="6114663" y="2981050"/>
          <a:ext cx="2862000" cy="26221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62000">
                  <a:extLst>
                    <a:ext uri="{9D8B030D-6E8A-4147-A177-3AD203B41FA5}">
                      <a16:colId xmlns:a16="http://schemas.microsoft.com/office/drawing/2014/main" val="3791997841"/>
                    </a:ext>
                  </a:extLst>
                </a:gridCol>
              </a:tblGrid>
              <a:tr h="1006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en-US" altLang="zh-TW" sz="2000" dirty="0"/>
                        <a:t> global channel enumeration system</a:t>
                      </a:r>
                      <a:endParaRPr lang="zh-TW" altLang="en-US" sz="2000" dirty="0"/>
                    </a:p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05368"/>
                  </a:ext>
                </a:extLst>
              </a:tr>
              <a:tr h="1311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Channels (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frequencies)</a:t>
                      </a:r>
                      <a:r>
                        <a:rPr lang="en-US" altLang="zh-TW" sz="2000" dirty="0"/>
                        <a:t> are labeled as unique identifiers (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</a:rPr>
                        <a:t>IDs</a:t>
                      </a:r>
                      <a:r>
                        <a:rPr lang="en-US" altLang="zh-TW" sz="2000" dirty="0"/>
                        <a:t>), such as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</a:rPr>
                        <a:t>single-precision floating point numbers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92711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0E6CE99E-3856-A286-4A08-0CEB3B7847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1840" y="5678310"/>
            <a:ext cx="876190" cy="20876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8C9D3F1-80A7-D3C3-F732-862CB5DED23B}"/>
              </a:ext>
            </a:extLst>
          </p:cNvPr>
          <p:cNvSpPr txBox="1"/>
          <p:nvPr/>
        </p:nvSpPr>
        <p:spPr>
          <a:xfrm>
            <a:off x="6978492" y="5630456"/>
            <a:ext cx="13611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32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-bit ID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9287DFB9-A9AC-B9AA-270F-46F8186F2D79}"/>
              </a:ext>
            </a:extLst>
          </p:cNvPr>
          <p:cNvSpPr/>
          <p:nvPr/>
        </p:nvSpPr>
        <p:spPr>
          <a:xfrm>
            <a:off x="3421982" y="5430864"/>
            <a:ext cx="2238022" cy="703653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9F4C8B9-12C8-CDC5-25B2-7AF2773B2D2C}"/>
              </a:ext>
            </a:extLst>
          </p:cNvPr>
          <p:cNvSpPr txBox="1"/>
          <p:nvPr/>
        </p:nvSpPr>
        <p:spPr>
          <a:xfrm>
            <a:off x="6459164" y="6030565"/>
            <a:ext cx="2172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/sync/hetero/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sym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/async/hetero/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6522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E26C9CD-B30A-0B98-C3ED-54E79F69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5585735" cy="4525963"/>
          </a:xfrm>
        </p:spPr>
        <p:txBody>
          <a:bodyPr/>
          <a:lstStyle/>
          <a:p>
            <a:r>
              <a:rPr lang="en-US" altLang="zh-TW" dirty="0"/>
              <a:t>LSH2 needs to implement two pseudo-permutations.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FA1722A-0536-2671-FE57-6CBC2D5F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F79A611-0F47-CEEE-01C9-869547FF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0FA6EE8-9978-A5A9-BDEF-4B347871E87B}"/>
              </a:ext>
            </a:extLst>
          </p:cNvPr>
          <p:cNvGrpSpPr/>
          <p:nvPr/>
        </p:nvGrpSpPr>
        <p:grpSpPr>
          <a:xfrm>
            <a:off x="637239" y="2558761"/>
            <a:ext cx="5986744" cy="3384441"/>
            <a:chOff x="1318456" y="2412350"/>
            <a:chExt cx="6507087" cy="324258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3A1251C-F816-A89C-CB09-3D20EE84A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456" y="2412350"/>
              <a:ext cx="6507087" cy="324258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D2289BE-C87A-3D3E-6DB7-6C1EA70382F6}"/>
                </a:ext>
              </a:extLst>
            </p:cNvPr>
            <p:cNvSpPr/>
            <p:nvPr/>
          </p:nvSpPr>
          <p:spPr>
            <a:xfrm>
              <a:off x="4259443" y="4929108"/>
              <a:ext cx="302044" cy="336575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656BAD0-4281-43AA-079C-E949414EBFD7}"/>
                </a:ext>
              </a:extLst>
            </p:cNvPr>
            <p:cNvSpPr/>
            <p:nvPr/>
          </p:nvSpPr>
          <p:spPr>
            <a:xfrm>
              <a:off x="5184356" y="4918600"/>
              <a:ext cx="302044" cy="336575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F210FC6-6179-4E12-5CFA-A8E71E893B85}"/>
              </a:ext>
            </a:extLst>
          </p:cNvPr>
          <p:cNvGrpSpPr/>
          <p:nvPr/>
        </p:nvGrpSpPr>
        <p:grpSpPr>
          <a:xfrm>
            <a:off x="6161862" y="1042511"/>
            <a:ext cx="2829825" cy="1452560"/>
            <a:chOff x="1502229" y="3447680"/>
            <a:chExt cx="6212362" cy="266794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C83D0CA-758A-BCAC-1A87-F40018663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8" r="51087" b="16396"/>
            <a:stretch/>
          </p:blipFill>
          <p:spPr>
            <a:xfrm>
              <a:off x="4338385" y="3447680"/>
              <a:ext cx="3376206" cy="2667942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7331397-AD1B-7267-70C5-77198BE89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8" t="14698" r="4009" b="16396"/>
            <a:stretch/>
          </p:blipFill>
          <p:spPr>
            <a:xfrm>
              <a:off x="1502229" y="3447681"/>
              <a:ext cx="3167743" cy="2667942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F332208-0363-AC1F-52E2-8195F8A610FF}"/>
                </a:ext>
              </a:extLst>
            </p:cNvPr>
            <p:cNvSpPr txBox="1"/>
            <p:nvPr/>
          </p:nvSpPr>
          <p:spPr>
            <a:xfrm>
              <a:off x="1926321" y="4502971"/>
              <a:ext cx="1387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Bad example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C5C51D3-1D50-501A-8872-CD48431518B6}"/>
                </a:ext>
              </a:extLst>
            </p:cNvPr>
            <p:cNvSpPr txBox="1"/>
            <p:nvPr/>
          </p:nvSpPr>
          <p:spPr>
            <a:xfrm>
              <a:off x="5539183" y="4359790"/>
              <a:ext cx="1490233" cy="85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Evenly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distributed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8D66B6B4-18BD-E038-80FF-BC92800F294A}"/>
                </a:ext>
              </a:extLst>
            </p:cNvPr>
            <p:cNvCxnSpPr/>
            <p:nvPr/>
          </p:nvCxnSpPr>
          <p:spPr>
            <a:xfrm>
              <a:off x="4044781" y="5780314"/>
              <a:ext cx="1054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C7C6DC8-C3C7-4680-19A9-29E10D864D90}"/>
                </a:ext>
              </a:extLst>
            </p:cNvPr>
            <p:cNvSpPr txBox="1"/>
            <p:nvPr/>
          </p:nvSpPr>
          <p:spPr>
            <a:xfrm>
              <a:off x="3954886" y="5243020"/>
              <a:ext cx="794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remap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84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3EBB76-E7B9-F156-739A-91B76E58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LSH4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Implementing a random permutation of                 channels is extremely difficult in an IoT device.</a:t>
            </a:r>
          </a:p>
          <a:p>
            <a:pPr marL="109728" indent="0">
              <a:buNone/>
            </a:pPr>
            <a:r>
              <a:rPr lang="en-US" altLang="zh-TW" dirty="0"/>
              <a:t>   → </a:t>
            </a:r>
            <a:r>
              <a:rPr lang="en-US" altLang="zh-TW" b="1" dirty="0"/>
              <a:t>Reduce the implementation complexity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8D2BA0C-5396-5195-75B6-C17B2367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A871FC2-0829-8754-0A9B-2730758B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6183B45-7F8A-4174-99B0-97BD61EE34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0856" y="4713843"/>
            <a:ext cx="1068055" cy="2544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2D76BE7-6B09-B41F-B272-82DF31837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878" y="1335314"/>
            <a:ext cx="4947532" cy="31775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F79F6A6-CC9D-85EB-3371-F12C144F0E77}"/>
              </a:ext>
            </a:extLst>
          </p:cNvPr>
          <p:cNvSpPr/>
          <p:nvPr/>
        </p:nvSpPr>
        <p:spPr>
          <a:xfrm>
            <a:off x="2467429" y="3904343"/>
            <a:ext cx="5174342" cy="6721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606CB5D7-38D2-FFAA-F072-7C7299BB9024}"/>
              </a:ext>
            </a:extLst>
          </p:cNvPr>
          <p:cNvSpPr/>
          <p:nvPr/>
        </p:nvSpPr>
        <p:spPr>
          <a:xfrm>
            <a:off x="7861738" y="3084786"/>
            <a:ext cx="152400" cy="74623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C81DC30-0DE0-3A7D-CB94-ADA661A518FE}"/>
              </a:ext>
            </a:extLst>
          </p:cNvPr>
          <p:cNvSpPr txBox="1"/>
          <p:nvPr/>
        </p:nvSpPr>
        <p:spPr>
          <a:xfrm>
            <a:off x="8082455" y="3248324"/>
            <a:ext cx="65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LSH2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0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6">
            <a:extLst>
              <a:ext uri="{FF2B5EF4-FFF2-40B4-BE49-F238E27FC236}">
                <a16:creationId xmlns:a16="http://schemas.microsoft.com/office/drawing/2014/main" id="{1CA5ED63-4887-634F-7E69-E050B19B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9A998293-D01A-4E0B-9763-3ADDB746787C}" type="slidenum">
              <a:rPr lang="zh-TW" altLang="en-US" sz="1400">
                <a:ea typeface="新細明體" panose="02020500000000000000" pitchFamily="18" charset="-120"/>
              </a:rPr>
              <a:pPr/>
              <a:t>8</a:t>
            </a:fld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5A1E5E5-DAE9-08B6-A020-FE00CD323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364" y="258763"/>
            <a:ext cx="8897937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Consistent Hashing (CHash)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9AB04838-0D28-4AB0-E8F8-4E79E83A53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29100" y="1690688"/>
            <a:ext cx="4419600" cy="301456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TW" sz="2400" dirty="0"/>
              <a:t>Hash server (</a:t>
            </a:r>
            <a:r>
              <a:rPr lang="en-US" altLang="zh-TW" sz="2400" dirty="0">
                <a:solidFill>
                  <a:srgbClr val="FF0000"/>
                </a:solidFill>
              </a:rPr>
              <a:t>with multiple virtual servers for load balancing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Then hash URL</a:t>
            </a:r>
          </a:p>
          <a:p>
            <a:pPr eaLnBrk="1" hangingPunct="1"/>
            <a:r>
              <a:rPr lang="en-US" altLang="zh-TW" sz="2400" dirty="0"/>
              <a:t>Closest match</a:t>
            </a:r>
          </a:p>
          <a:p>
            <a:pPr eaLnBrk="1" hangingPunct="1"/>
            <a:r>
              <a:rPr lang="en-US" altLang="zh-TW" sz="2400" dirty="0"/>
              <a:t>Only local mapping changes after adding or removing servers </a:t>
            </a:r>
          </a:p>
          <a:p>
            <a:pPr eaLnBrk="1" hangingPunct="1"/>
            <a:r>
              <a:rPr lang="en-US" altLang="zh-TW" sz="2400" dirty="0"/>
              <a:t>Used by State-of-the-art CDNs and datacenters</a:t>
            </a:r>
          </a:p>
        </p:txBody>
      </p:sp>
      <p:sp>
        <p:nvSpPr>
          <p:cNvPr id="111621" name="Oval 4">
            <a:extLst>
              <a:ext uri="{FF2B5EF4-FFF2-40B4-BE49-F238E27FC236}">
                <a16:creationId xmlns:a16="http://schemas.microsoft.com/office/drawing/2014/main" id="{7D2DA58C-9FE9-2242-E6C9-B08B75A6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33600"/>
            <a:ext cx="2895600" cy="297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kumimoji="0" lang="zh-TW" altLang="en-US" sz="2000">
              <a:ea typeface="標楷體" panose="03000509000000000000" pitchFamily="65" charset="-120"/>
            </a:endParaRPr>
          </a:p>
        </p:txBody>
      </p:sp>
      <p:sp>
        <p:nvSpPr>
          <p:cNvPr id="111622" name="Text Box 5">
            <a:extLst>
              <a:ext uri="{FF2B5EF4-FFF2-40B4-BE49-F238E27FC236}">
                <a16:creationId xmlns:a16="http://schemas.microsoft.com/office/drawing/2014/main" id="{DC157CBE-F6AA-60E2-E51B-30BB163F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/>
              <a:t>Unit circle</a:t>
            </a:r>
          </a:p>
        </p:txBody>
      </p:sp>
      <p:sp>
        <p:nvSpPr>
          <p:cNvPr id="111623" name="Line 6">
            <a:extLst>
              <a:ext uri="{FF2B5EF4-FFF2-40B4-BE49-F238E27FC236}">
                <a16:creationId xmlns:a16="http://schemas.microsoft.com/office/drawing/2014/main" id="{DFD4D8AE-7EC7-9E8D-2CB7-17A48F04D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1624" name="Text Box 7">
            <a:extLst>
              <a:ext uri="{FF2B5EF4-FFF2-40B4-BE49-F238E27FC236}">
                <a16:creationId xmlns:a16="http://schemas.microsoft.com/office/drawing/2014/main" id="{E2C22547-C5B4-01AF-F400-901999B2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0" lang="zh-TW" altLang="en-US" sz="2400"/>
          </a:p>
        </p:txBody>
      </p:sp>
      <p:grpSp>
        <p:nvGrpSpPr>
          <p:cNvPr id="1461256" name="Group 8">
            <a:extLst>
              <a:ext uri="{FF2B5EF4-FFF2-40B4-BE49-F238E27FC236}">
                <a16:creationId xmlns:a16="http://schemas.microsoft.com/office/drawing/2014/main" id="{1D0A8378-A1FE-65BA-12F1-0F318A06A71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362200"/>
            <a:ext cx="990600" cy="427038"/>
            <a:chOff x="2016" y="1776"/>
            <a:chExt cx="624" cy="269"/>
          </a:xfrm>
        </p:grpSpPr>
        <p:sp>
          <p:nvSpPr>
            <p:cNvPr id="111640" name="Oval 9">
              <a:extLst>
                <a:ext uri="{FF2B5EF4-FFF2-40B4-BE49-F238E27FC236}">
                  <a16:creationId xmlns:a16="http://schemas.microsoft.com/office/drawing/2014/main" id="{F961E66E-409E-8854-B1E8-A062BAC3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72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111641" name="Text Box 10">
              <a:extLst>
                <a:ext uri="{FF2B5EF4-FFF2-40B4-BE49-F238E27FC236}">
                  <a16:creationId xmlns:a16="http://schemas.microsoft.com/office/drawing/2014/main" id="{94181F3C-3EF9-2DA0-2923-22BDE6950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776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/>
                <a:t>svr0</a:t>
              </a:r>
            </a:p>
          </p:txBody>
        </p:sp>
      </p:grpSp>
      <p:grpSp>
        <p:nvGrpSpPr>
          <p:cNvPr id="1461259" name="Group 11">
            <a:extLst>
              <a:ext uri="{FF2B5EF4-FFF2-40B4-BE49-F238E27FC236}">
                <a16:creationId xmlns:a16="http://schemas.microsoft.com/office/drawing/2014/main" id="{9EDB3B46-09A9-5EB5-EE01-61DDB620F2F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68563"/>
            <a:ext cx="4267200" cy="2789237"/>
            <a:chOff x="192" y="1824"/>
            <a:chExt cx="2688" cy="1757"/>
          </a:xfrm>
        </p:grpSpPr>
        <p:sp>
          <p:nvSpPr>
            <p:cNvPr id="111633" name="Oval 12">
              <a:extLst>
                <a:ext uri="{FF2B5EF4-FFF2-40B4-BE49-F238E27FC236}">
                  <a16:creationId xmlns:a16="http://schemas.microsoft.com/office/drawing/2014/main" id="{CFC9EFCC-F4EF-87D4-F432-21C8B7741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111634" name="Oval 13">
              <a:extLst>
                <a:ext uri="{FF2B5EF4-FFF2-40B4-BE49-F238E27FC236}">
                  <a16:creationId xmlns:a16="http://schemas.microsoft.com/office/drawing/2014/main" id="{C7915A31-5FAA-56A1-9339-EA2571AB7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36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111635" name="Oval 14">
              <a:extLst>
                <a:ext uri="{FF2B5EF4-FFF2-40B4-BE49-F238E27FC236}">
                  <a16:creationId xmlns:a16="http://schemas.microsoft.com/office/drawing/2014/main" id="{944035B7-9C5E-DCCA-AA93-2EA38B1E8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92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111636" name="Oval 15">
              <a:extLst>
                <a:ext uri="{FF2B5EF4-FFF2-40B4-BE49-F238E27FC236}">
                  <a16:creationId xmlns:a16="http://schemas.microsoft.com/office/drawing/2014/main" id="{F8662AAE-1435-FFFE-5A16-217CE1C5B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68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111637" name="Text Box 16">
              <a:extLst>
                <a:ext uri="{FF2B5EF4-FFF2-40B4-BE49-F238E27FC236}">
                  <a16:creationId xmlns:a16="http://schemas.microsoft.com/office/drawing/2014/main" id="{164F585A-F1CD-FC37-C4A8-8E84F3B07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256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 dirty="0"/>
                <a:t>svr1</a:t>
              </a:r>
            </a:p>
          </p:txBody>
        </p:sp>
        <p:sp>
          <p:nvSpPr>
            <p:cNvPr id="111638" name="Text Box 17">
              <a:extLst>
                <a:ext uri="{FF2B5EF4-FFF2-40B4-BE49-F238E27FC236}">
                  <a16:creationId xmlns:a16="http://schemas.microsoft.com/office/drawing/2014/main" id="{D949CCC2-7DF4-5948-A0BF-C8BED813F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312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/>
                <a:t>svr2</a:t>
              </a:r>
            </a:p>
          </p:txBody>
        </p:sp>
        <p:sp>
          <p:nvSpPr>
            <p:cNvPr id="111639" name="Text Box 18">
              <a:extLst>
                <a:ext uri="{FF2B5EF4-FFF2-40B4-BE49-F238E27FC236}">
                  <a16:creationId xmlns:a16="http://schemas.microsoft.com/office/drawing/2014/main" id="{8C7690A8-495D-A363-B0B3-D89B9C43D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824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/>
                <a:t>svr</a:t>
              </a:r>
              <a:r>
                <a:rPr kumimoji="0" lang="en-US" altLang="zh-TW" sz="2200" i="1"/>
                <a:t>N</a:t>
              </a:r>
            </a:p>
          </p:txBody>
        </p:sp>
      </p:grpSp>
      <p:grpSp>
        <p:nvGrpSpPr>
          <p:cNvPr id="1461267" name="Group 19">
            <a:extLst>
              <a:ext uri="{FF2B5EF4-FFF2-40B4-BE49-F238E27FC236}">
                <a16:creationId xmlns:a16="http://schemas.microsoft.com/office/drawing/2014/main" id="{339D04B5-30F5-0B49-2318-105F6BCCF88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28800"/>
            <a:ext cx="990600" cy="433388"/>
            <a:chOff x="1728" y="1440"/>
            <a:chExt cx="624" cy="273"/>
          </a:xfrm>
        </p:grpSpPr>
        <p:sp>
          <p:nvSpPr>
            <p:cNvPr id="111631" name="Line 20">
              <a:extLst>
                <a:ext uri="{FF2B5EF4-FFF2-40B4-BE49-F238E27FC236}">
                  <a16:creationId xmlns:a16="http://schemas.microsoft.com/office/drawing/2014/main" id="{7E91A39D-928F-89A7-4014-8263EA151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632"/>
              <a:ext cx="48" cy="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1632" name="Text Box 21">
              <a:extLst>
                <a:ext uri="{FF2B5EF4-FFF2-40B4-BE49-F238E27FC236}">
                  <a16:creationId xmlns:a16="http://schemas.microsoft.com/office/drawing/2014/main" id="{198FBDB7-F966-E6BA-C2E9-8F6C13C2F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440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 i="1"/>
                <a:t>url-0</a:t>
              </a:r>
            </a:p>
          </p:txBody>
        </p:sp>
      </p:grpSp>
      <p:grpSp>
        <p:nvGrpSpPr>
          <p:cNvPr id="1461270" name="Group 22">
            <a:extLst>
              <a:ext uri="{FF2B5EF4-FFF2-40B4-BE49-F238E27FC236}">
                <a16:creationId xmlns:a16="http://schemas.microsoft.com/office/drawing/2014/main" id="{BDF40185-ACDC-C710-878A-20B30E1407A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495800"/>
            <a:ext cx="990600" cy="427038"/>
            <a:chOff x="2064" y="3120"/>
            <a:chExt cx="624" cy="269"/>
          </a:xfrm>
        </p:grpSpPr>
        <p:sp>
          <p:nvSpPr>
            <p:cNvPr id="111629" name="Line 23">
              <a:extLst>
                <a:ext uri="{FF2B5EF4-FFF2-40B4-BE49-F238E27FC236}">
                  <a16:creationId xmlns:a16="http://schemas.microsoft.com/office/drawing/2014/main" id="{273004A1-8C55-E214-DCE5-E0100934E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16"/>
              <a:ext cx="81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1630" name="Text Box 24">
              <a:extLst>
                <a:ext uri="{FF2B5EF4-FFF2-40B4-BE49-F238E27FC236}">
                  <a16:creationId xmlns:a16="http://schemas.microsoft.com/office/drawing/2014/main" id="{8310CA2A-0A79-5F22-D468-67D1F23BD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120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 i="1"/>
                <a:t>url-1</a:t>
              </a: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358D3B55-D48D-FA48-528C-9591872031FF}"/>
              </a:ext>
            </a:extLst>
          </p:cNvPr>
          <p:cNvSpPr txBox="1"/>
          <p:nvPr/>
        </p:nvSpPr>
        <p:spPr>
          <a:xfrm>
            <a:off x="4267200" y="4751349"/>
            <a:ext cx="4582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D. Karger, E. Lehman, T. Leighton, M. Levine, D. Lewin, and R. </a:t>
            </a:r>
            <a:r>
              <a:rPr lang="en-US" altLang="zh-TW" sz="1400" dirty="0" err="1"/>
              <a:t>Panigrahy</a:t>
            </a:r>
            <a:r>
              <a:rPr lang="en-US" altLang="zh-TW" sz="1400" dirty="0"/>
              <a:t>, ``Consistent hashing and random trees: Distributed caching protocols for relieving hot spots on the</a:t>
            </a:r>
          </a:p>
          <a:p>
            <a:r>
              <a:rPr lang="en-US" altLang="zh-TW" sz="1400" dirty="0"/>
              <a:t>world wide web,'' </a:t>
            </a:r>
            <a:r>
              <a:rPr lang="en-US" altLang="zh-TW" sz="1400" i="1" dirty="0"/>
              <a:t>Proceedings of the Twenty-ninth Annual ACM Symposium on Theory of Computing (STOC), </a:t>
            </a:r>
            <a:r>
              <a:rPr lang="en-US" altLang="zh-TW" sz="1400" dirty="0"/>
              <a:t>pp. 654--663, 1997.</a:t>
            </a:r>
            <a:endParaRPr lang="zh-TW" altLang="en-US" sz="1400" dirty="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D19B7D5-93E5-9C5F-87EC-A9C14A319807}"/>
              </a:ext>
            </a:extLst>
          </p:cNvPr>
          <p:cNvGrpSpPr>
            <a:grpSpLocks/>
          </p:cNvGrpSpPr>
          <p:nvPr/>
        </p:nvGrpSpPr>
        <p:grpSpPr bwMode="auto">
          <a:xfrm>
            <a:off x="1256675" y="4927120"/>
            <a:ext cx="914400" cy="515938"/>
            <a:chOff x="1815" y="1872"/>
            <a:chExt cx="576" cy="325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B012621B-2E04-5E4F-905D-1054E699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72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E5B30030-76E0-870D-5EF4-C8F18ECC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" y="1928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 dirty="0">
                  <a:solidFill>
                    <a:srgbClr val="FF0000"/>
                  </a:solidFill>
                </a:rPr>
                <a:t>svr0</a:t>
              </a: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E441DF26-A5EF-C3A2-CAB0-5E78F8B952F6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2008488"/>
            <a:ext cx="990600" cy="427038"/>
            <a:chOff x="2016" y="1776"/>
            <a:chExt cx="624" cy="269"/>
          </a:xfrm>
        </p:grpSpPr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42839B24-0198-9161-B3D0-6D3A38A0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72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40031EB2-AB34-BEC6-6A69-F7A9EDCF3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776"/>
              <a:ext cx="5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200" dirty="0">
                  <a:solidFill>
                    <a:srgbClr val="FF0000"/>
                  </a:solidFill>
                </a:rPr>
                <a:t>svr1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6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67221"/>
          </a:xfrm>
        </p:spPr>
        <p:txBody>
          <a:bodyPr>
            <a:normAutofit/>
          </a:bodyPr>
          <a:lstStyle/>
          <a:p>
            <a:r>
              <a:rPr lang="en-US" altLang="zh-TW" dirty="0"/>
              <a:t>Propose </a:t>
            </a:r>
            <a:r>
              <a:rPr lang="en-US" altLang="zh-TW" dirty="0">
                <a:solidFill>
                  <a:srgbClr val="FF0000"/>
                </a:solidFill>
              </a:rPr>
              <a:t>low-complexity implementations </a:t>
            </a:r>
            <a:r>
              <a:rPr lang="en-US" altLang="zh-TW" dirty="0"/>
              <a:t>of the LSH algorithms so that LSH can be used for the MRP without a global channel enumeration system.</a:t>
            </a:r>
          </a:p>
          <a:p>
            <a:pPr lvl="1"/>
            <a:r>
              <a:rPr lang="en-US" altLang="zh-TW" dirty="0"/>
              <a:t>Online computational complexity</a:t>
            </a:r>
          </a:p>
          <a:p>
            <a:pPr lvl="2"/>
            <a:r>
              <a:rPr lang="en-US" altLang="zh-TW" dirty="0"/>
              <a:t>Channel selection:            → </a:t>
            </a:r>
          </a:p>
          <a:p>
            <a:pPr lvl="1"/>
            <a:r>
              <a:rPr lang="en-US" altLang="zh-TW" dirty="0"/>
              <a:t>Offline computational complexity: </a:t>
            </a:r>
          </a:p>
          <a:p>
            <a:pPr lvl="2"/>
            <a:r>
              <a:rPr lang="en-US" altLang="zh-TW" dirty="0"/>
              <a:t>Implementing a random permutation of                elements to a random permutation of                         elements.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Main contribution (1/2)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9E70F97-50BE-F2AB-B689-6C96CF9A2B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4900" y="3228392"/>
            <a:ext cx="512000" cy="25447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1A8AC0-7C6D-9673-949F-14B6129DBF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64900" y="3228392"/>
            <a:ext cx="1269334" cy="25447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8F20B2F-D37F-6885-30BE-D1C5C691C1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22340" y="4012705"/>
            <a:ext cx="813714" cy="21333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C32234B-AE1A-D56B-735C-A74F8DD9A0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16400" y="4360196"/>
            <a:ext cx="1334857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1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00.113"/>
  <p:tag name="ORIGINALWIDTH" val=" 4098.988"/>
  <p:tag name="OUTPUTTYPE" val="PNG"/>
  <p:tag name="IGUANATEXVERSION" val="162"/>
  <p:tag name="LATEXADDIN" val="\documentclass{article}&#10;\usepackage{amsmath}&#10;\pagestyle{empty}&#10;\begin{document}&#10;&#10;\begin{itemize}&#10;  \item \textbf{Global labelling assumption}:\; all IoT vendors agree on one international channel index list.&#10;  \item \textbf{Issues}&#10;        \begin{itemize}&#10;          \item Difficult to obtain cross-manufacturer consensus.&#10;          \item Backward compatibility: newer devices often support extra bands → different perceived \(N\).&#10;        \end{itemize}&#10;  \item \textbf{Alternative view}:\; each channel has a unique physical carrier frequency.&#10;        \[&#10;          \text{store as }L\text{-bit floating-point ID} \;(e.g.\ 32 bits).&#10;        \]&#10;  \item This yields a \emph{virtual} enumeration of \(N=2^{L}\) channels.&#10;        \[&#10;          L=32\;\Longrightarrow\;N\approx4\times10^{9}.&#10;        \]&#10;  \item \textbf{Challenge}: such huge \(N\) makes LSH and many existing MRP algorithms computationally heavy.&#10;  \item \textbf{Goal}: design MRP protocols that work \emph{without} relying on any global numbering scheme.&#10;\end{itemize}&#10;&#10;&#10;\end{document}"/>
  <p:tag name="IGUANATEXSIZE" val="20"/>
  <p:tag name="IGUANATEXCURSOR" val="92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2.167"/>
  <p:tag name="OUTPUTTYPE" val="PNG"/>
  <p:tag name="IGUANATEXVERSION" val="161"/>
  <p:tag name="LATEXADDIN" val="\documentclass{article}&#10;\usepackage{amsmath}&#10;\pagestyle{empty}&#10;\begin{document}&#10;&#10;&#10;$\{53(f_0), 82(f_1), 101(f_2), 181(f_0), 210(f_1), 229(f_2)\}$&#10;&#10;&#10;\end{document}"/>
  <p:tag name="IGUANATEXSIZE" val="20"/>
  <p:tag name="IGUANATEXCURSOR" val="1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.9685"/>
  <p:tag name="OUTPUTTYPE" val="PNG"/>
  <p:tag name="IGUANATEXVERSION" val="161"/>
  <p:tag name="LATEXADDIN" val="\documentclass{article}&#10;\usepackage{amsmath}&#10;\pagestyle{empty}&#10;\begin{document}&#10;&#10;$O(n)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24.6719"/>
  <p:tag name="OUTPUTTYPE" val="PNG"/>
  <p:tag name="IGUANATEXVERSION" val="161"/>
  <p:tag name="LATEXADDIN" val="\documentclass{article}&#10;\usepackage{amsmath}&#10;\pagestyle{empty}&#10;\begin{document}&#10;&#10;$O(\log (Kn))$&#10;&#10;\end{document}"/>
  <p:tag name="IGUANATEXSIZE" val="24"/>
  <p:tag name="IGUANATEXCURSOR" val="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00.4499"/>
  <p:tag name="OUTPUTTYPE" val="PNG"/>
  <p:tag name="IGUANATEXVERSION" val="161"/>
  <p:tag name="LATEXADDIN" val="\documentclass{article}&#10;\usepackage{amsmath}&#10;\pagestyle{empty}&#10;\begin{document}&#10;&#10;$N=2^L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OUTPUTTYPE" val="PNG"/>
  <p:tag name="IGUANATEXVERSION" val="161"/>
  <p:tag name="LATEXADDIN" val="\documentclass{article}&#10;\usepackage{amsmath}&#10;\pagestyle{empty}&#10;\begin{document}&#10;&#10;$\log_2(K)+L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7.09"/>
  <p:tag name="ORIGINALWIDTH" val=" 4101.237"/>
  <p:tag name="OUTPUTTYPE" val="PNG"/>
  <p:tag name="IGUANATEXVERSION" val="162"/>
  <p:tag name="LATEXADDIN" val="\documentclass{article}&#10;\usepackage{amsmath}&#10;\pagestyle{empty}&#10;\begin{document}&#10;&#10;\textbf{Modular Clock Algorithm for the asym/async/hetero/local MRP}&#10;\begin{itemize}&#10;  \item User 1 cycles its channels with period \(P_1\ge n_1\).&#10;  \item User 2 cycles with period \(P_2\ge n_2\).&#10;  \item If \(\gcd(P_1,P_2)=1\), Chinese Remainder Theorem $\Rightarrow$&#10;        \[&#10;          \text{MTTR}\;\le\;P_1P_2.&#10;        \]&#10;\end{itemize}&#10;&#10;\medskip&#10;\textbf{Choosing coprime periods}&#10;\begin{itemize}&#10;  \item Enumerate primes \(3,5,7,\dots\).&#10;  \item User 1 selects $P_1$ from odd-indexed primes \(\mathbf{P}_{\rm odd}\), and user 2 selects $P_2$ from&#10;        even-indexed \(\mathbf{P}_{\rm even}\).&#10;  \item Ensures \(P_1,P_2\) distinct $\Rightarrow$ coprime $\Rightarrow$ bounded MTTR&#10;        under \emph{local} channel labelling.&#10;\end{itemize}&#10;&#10;\medskip&#10;\textbf{Limitation}&#10;\[&#10;  \mathrm{ETTR} \approx \frac{n_1n_2}{n_{1,2}}&#10;  \quad(\text{same as the random algorithm}).&#10;\]&#10;&#10;&#10;&#10;\end{document}"/>
  <p:tag name="IGUANATEXSIZE" val="20"/>
  <p:tag name="IGUANATEXCURSOR" val="6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15.898"/>
  <p:tag name="ORIGINALWIDTH" val=" 3853.018"/>
  <p:tag name="OUTPUTTYPE" val="PNG"/>
  <p:tag name="IGUANATEXVERSION" val="162"/>
  <p:tag name="LATEXADDIN" val="\documentclass{article}&#10;\usepackage{amsmath}&#10;\pagestyle{empty}&#10;\begin{document}&#10;&#10;\textbf{Our upgrade (asym/async/hetero/ID)}&#10;\begin{itemize}\setlength\itemsep{2pt}&#10;  \item Each channel carries an \(L\)-bit ID.&#10;  \item Embed an multiset from LC-LSH &#10;        into the modular clock framework.&#10;  \item Goal: keep MTTR bound \emph{and} significantly lower ETTR.&#10;\end{itemize}&#10;&#10;&#10;\end{document}"/>
  <p:tag name="IGUANATEXSIZE" val="20"/>
  <p:tag name="IGUANATEXCURSOR" val="24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4.8856"/>
  <p:tag name="LATEXADDIN" val="\documentclass{article}&#10;\usepackage{amsmath}&#10;\pagestyle{empty}&#10;\begin{document}&#10;&#10;$P \geq \lceil n / (1 - p_0) \rceil$&#10;\end{document}"/>
  <p:tag name="IGUANATEXSIZE" val="12"/>
  <p:tag name="IGUANATEXCURSOR" val="117"/>
  <p:tag name="TRANSPARENCY" val="True"/>
  <p:tag name="LATEXENGINEID" val="0"/>
  <p:tag name="TEMPFOLDER" val="C:\Users\yichi\Desktop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8.3765"/>
  <p:tag name="ORIGINALWIDTH" val="4290.964"/>
  <p:tag name="LATEXADDIN" val="\documentclass{article}&#10;\usepackage{amsmath}&#10;\pagestyle{empty}&#10;\begin{document}&#10;&#10;To illustrate how the ASYM-LC-LSH4 algorithm works, we follow the setting in Example 1 and set $T_{0}=2$, $\tilde {\bf f}=[82, 53]$, $p_{0}=0.75$. If $r=5$ and $P=13$, we obtain the CH sequence as shown in Fig. 3.&#10;The white background indicates the channels selected from the multiset, while the blue background indicates the channels selected from the available channel set. Fig. 3 also demonstrates that the ASYM-LC-LSH4 algorithm generates a periodic CH sequence with a period of $P=13$.&#10;&#10;\end{document}"/>
  <p:tag name="IGUANATEXSIZE" val="12"/>
  <p:tag name="IGUANATEXCURSOR" val="463"/>
  <p:tag name="TRANSPARENCY" val="True"/>
  <p:tag name="LATEXENGINEID" val="0"/>
  <p:tag name="TEMPFOLDER" val="C:\Users\yichi\Desktop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21.222"/>
  <p:tag name="ORIGINALWIDTH" val=" 4097.488"/>
  <p:tag name="OUTPUTTYPE" val="PNG"/>
  <p:tag name="IGUANATEXVERSION" val="162"/>
  <p:tag name="LATEXADDIN" val="\documentclass{article}&#10;\usepackage{amsmath}&#10;\pagestyle{empty}&#10;\begin{document}&#10;\begin{itemize}&#10;  \item \textbf{Framework:} follow the Quasi-Random (QR) algorithm for the \\sym/async/hetero/global MRP.&#10;  \item \emph{ID channel}: take the $L$-bit identifier of the \textbf{first channel}&#10;        in the LC-LSH multiset.&#10; &#10;  \item Map the $L$-bit ID to an $M$-trit codeword&#10;        \[&#10;           (w(0),w(1),\dots,w(M-1)),\quad&#10;           M=\bigl\lceil\tfrac{L}{4}\bigr\rceil\!\times5+6,&#10;        \]&#10;        using the \emph{4B5B strong ternary symmetrisation} in QR algorithm.&#10;  \item Symbol meaning  &#10;        \[&#10;          w(t)=&#10;          \begin{cases}&#10;            0,1 &amp;\!\!\to\text{ hop via ASYM-LC-LSH4 with two roles},\\&#10;            2   &amp;\!\!\to\text{ \underline{stay} on ID channel}.&#10;          \end{cases}&#10;        \]&#10;&#10;\end{itemize}&#10;&#10;&#10;&#10;\end{document}"/>
  <p:tag name="IGUANATEXSIZE" val="20"/>
  <p:tag name="IGUANATEXCURSOR" val="36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06.974"/>
  <p:tag name="ORIGINALWIDTH" val=" 3477.315"/>
  <p:tag name="OUTPUTTYPE" val="PNG"/>
  <p:tag name="IGUANATEXVERSION" val="162"/>
  <p:tag name="LATEXADDIN" val="\documentclass{article}&#10;\usepackage{amsmath}&#10;\pagestyle{empty}&#10;\begin{document}&#10;&#10;\[&#10;  \mathbf{f}_i=\bigl\{f_i(0),\,f_i(1),\,\dots,\,f_i(n_i-1)\bigr\},&#10;  \qquad i\in\{1,2\},&#10;\]&#10;where&#10;\[&#10;  n_i = |\mathbf{f}_i| \quad \text{(channels visible to user } i).&#10;\]&#10;&#10;\begin{itemize}&#10;  \item Each element \(f_i(k)\) is a carrier frequency (Hz).&#10;  \item \textbf{Feasibility assumption:} the two sets overlap&#10;        \[&#10;          \boxed{\;\mathbf{f}_1\;\cap\;\mathbf{f}_2\;}&#10;        \] is not an empty set&#10;        (otherwise rendezvous is impossible).&#10;  \item Define&#10;        \[&#10;          n_{1,2}=|\mathbf{f}_1\cap\mathbf{f}_2|&#10;        \]&#10;        = number of channels common to both users.&#10;\end{itemize}&#10;&#10;&#10;\end{document}"/>
  <p:tag name="IGUANATEXSIZE" val="20"/>
  <p:tag name="IGUANATEXCURSOR" val="68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0.1425"/>
  <p:tag name="ORIGINALWIDTH" val="4290.964"/>
  <p:tag name="LATEXADDIN" val="\documentclass{article}&#10;\usepackage{amsmath}&#10;\pagestyle{empty}&#10;\begin{document}&#10;&#10;To illustrate how the QR-LC-LSH4 algorithm works, we follow the setting in Example 1 and set $T_{0}=2$, $\tilde{\bf f}=[82, 53]$, and $p_{0}=0.75$. Since $M=16$, $P_{0}=13$, and $P_{1}=17$, the QR-LC-LSH4 algorithm generates a periodic CH sequence with a period of $MP_{0}P_{1}=16 \times 13 \times 17 = 3536$, as illustrated in Fig.4.2. The white background indicates the channels selected from the multiset, while the blue background indicates the channels selected from the available channel set.&#10;&#10;\end{document}"/>
  <p:tag name="IGUANATEXSIZE" val="12"/>
  <p:tag name="IGUANATEXCURSOR" val="165"/>
  <p:tag name="TRANSPARENCY" val="True"/>
  <p:tag name="LATEXENGINEID" val="0"/>
  <p:tag name="TEMPFOLDER" val="C:\Users\yichi\Desktop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431.571"/>
  <p:tag name="ORIGINALWIDTH" val=" 4099.737"/>
  <p:tag name="OUTPUTTYPE" val="PNG"/>
  <p:tag name="IGUANATEXVERSION" val="162"/>
  <p:tag name="LATEXADDIN" val="\documentclass{article}&#10;\usepackage{amsmath}&#10;\pagestyle{empty}&#10;\begin{document}&#10;&#10;\begin{itemize}&#10;  \item \textbf{Problem tackled}  &#10;        Multichannel Rendezvous Problem (MRP) without assuming a global&#10;        channel enumeration scheme.&#10;  \item \textbf{Channel model}  &#10;        each physical channel represented by an $L$-bit identifier.&#10;&#10;  \item \textbf{Synchronous solution}  &#10;        \textbf{LC-LSH} — expands the hash space, maps one frequency to&#10;        multiple virtual frequencies, and removes the need for implementing pseudo-random permutations.&#10;&#10;  \item \textbf{Asynchronous extension}  &#10;        \textbf{LC-LSH4} — applies dimensionality reduction to keep&#10;        ETTR low in the absence of synchronization.&#10;&#10;  \item \textbf{Bounded MTTR variants}  &#10;        \begin{itemize}&#10;          \item \textbf{ASYM-LC-LSH4}: embeds multiset into the modular-clock framework.  &#10;          \item \textbf{QR-LC-LSH4}: embeds multiset into a quasi-random framework.  &#10;          \item Both retain LC-LSH4’s ETTR gain \emph{and} guarantee finite MTTR.&#10;        \end{itemize}&#10;&#10;  \item \textbf{Results}  &#10;        simulations show ETTR and MTTR on par with, or better than,&#10;        state-of-the-art methods—especially when users’ channel sets are similar.&#10;&#10;  \item \textbf{Implication}  &#10;        Algorithms are lightweight and practical for heterogeneous,&#10;        asynchronous IoT systems that lack a globally consistent&#10;        channel-labelling standard.&#10;\end{itemize}&#10;&#10;&#10;\end{document}"/>
  <p:tag name="IGUANATEXSIZE" val="20"/>
  <p:tag name="IGUANATEXCURSOR" val="146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31.1961"/>
  <p:tag name="OUTPUTTYPE" val="PNG"/>
  <p:tag name="IGUANATEXVERSION" val="161"/>
  <p:tag name="LATEXADDIN" val="\documentclass{article}&#10;\usepackage{amsmath}&#10;\pagestyle{empty}&#10;\begin{document}&#10;&#10;$N=2^{32}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31.1961"/>
  <p:tag name="OUTPUTTYPE" val="PNG"/>
  <p:tag name="IGUANATEXVERSION" val="161"/>
  <p:tag name="LATEXADDIN" val="\documentclass{article}&#10;\usepackage{amsmath}&#10;\pagestyle{empty}&#10;\begin{document}&#10;&#10;&#10;$N=2^{32}$&#10;&#10;&#10;\end{document}"/>
  <p:tag name="IGUANATEXSIZE" val="26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.9685"/>
  <p:tag name="OUTPUTTYPE" val="PNG"/>
  <p:tag name="IGUANATEXVERSION" val="161"/>
  <p:tag name="LATEXADDIN" val="\documentclass{article}&#10;\usepackage{amsmath}&#10;\pagestyle{empty}&#10;\begin{document}&#10;&#10;$O(n)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24.6719"/>
  <p:tag name="OUTPUTTYPE" val="PNG"/>
  <p:tag name="IGUANATEXVERSION" val="161"/>
  <p:tag name="LATEXADDIN" val="\documentclass{article}&#10;\usepackage{amsmath}&#10;\pagestyle{empty}&#10;\begin{document}&#10;&#10;$O(\log (Kn))$&#10;&#10;\end{document}"/>
  <p:tag name="IGUANATEXSIZE" val="24"/>
  <p:tag name="IGUANATEXCURSOR" val="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00.4499"/>
  <p:tag name="OUTPUTTYPE" val="PNG"/>
  <p:tag name="IGUANATEXVERSION" val="161"/>
  <p:tag name="LATEXADDIN" val="\documentclass{article}&#10;\usepackage{amsmath}&#10;\pagestyle{empty}&#10;\begin{document}&#10;&#10;$N=2^L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OUTPUTTYPE" val="PNG"/>
  <p:tag name="IGUANATEXVERSION" val="161"/>
  <p:tag name="LATEXADDIN" val="\documentclass{article}&#10;\usepackage{amsmath}&#10;\pagestyle{empty}&#10;\begin{document}&#10;&#10;$\log_2(K)+L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9077"/>
  <p:tag name="ORIGINALWIDTH" val="1547.057"/>
  <p:tag name="OUTPUTTYPE" val="PNG"/>
  <p:tag name="IGUANATEXVERSION" val="161"/>
  <p:tag name="LATEXADDIN" val="\documentclass{article}&#10;\usepackage{amsmath}&#10;\pagestyle{empty}&#10;\begin{document}&#10;&#10;$K 2^L$ nodes = 256 nodes&#10;&#10;$\pi: (01234567) \mapsto (70123456)$&#10;&#10;$h(f_{0,0})=53$, $h(f_{0,1})=181$&#10;&#10;$h(f_{1,0})=82$, $h(f_{1,1})=210$&#10;&#10;$h(f_{2,0})=101$, $h(f_{2,1})=229$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2.xml><?xml version="1.0" encoding="utf-8"?>
<a:theme xmlns:a="http://schemas.openxmlformats.org/drawingml/2006/main" name="1_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376116</TotalTime>
  <Words>3437</Words>
  <Application>Microsoft Office PowerPoint</Application>
  <PresentationFormat>如螢幕大小 (4:3)</PresentationFormat>
  <Paragraphs>369</Paragraphs>
  <Slides>33</Slides>
  <Notes>22</Notes>
  <HiddenSlides>4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新細明體</vt:lpstr>
      <vt:lpstr>標楷體</vt:lpstr>
      <vt:lpstr>Arial</vt:lpstr>
      <vt:lpstr>Calibri</vt:lpstr>
      <vt:lpstr>Times New Roman</vt:lpstr>
      <vt:lpstr>Verdana</vt:lpstr>
      <vt:lpstr>Wingdings 2</vt:lpstr>
      <vt:lpstr>Wingdings 3</vt:lpstr>
      <vt:lpstr>Lab607_4_3</vt:lpstr>
      <vt:lpstr>1_Lab607_4_3</vt:lpstr>
      <vt:lpstr>An Introduction to the Multichannel Rendezvous Problem-Part V</vt:lpstr>
      <vt:lpstr>PowerPoint 簡報</vt:lpstr>
      <vt:lpstr>The sym/async/hetero/ID MRP</vt:lpstr>
      <vt:lpstr>Available Channel Sets</vt:lpstr>
      <vt:lpstr>Motivation</vt:lpstr>
      <vt:lpstr>Motivation</vt:lpstr>
      <vt:lpstr>Motivation </vt:lpstr>
      <vt:lpstr>Consistent Hashing (CHash)</vt:lpstr>
      <vt:lpstr>Main contribution (1/2)</vt:lpstr>
      <vt:lpstr>Main contribution (2/2)</vt:lpstr>
      <vt:lpstr>The synchronous setting </vt:lpstr>
      <vt:lpstr>The synchronous setting (2/4)</vt:lpstr>
      <vt:lpstr>The synchronous setting (3/4)</vt:lpstr>
      <vt:lpstr>The synchronous setting (4/4)</vt:lpstr>
      <vt:lpstr>Insights</vt:lpstr>
      <vt:lpstr>Reducing the implementation complexity</vt:lpstr>
      <vt:lpstr>The asynchronous setting</vt:lpstr>
      <vt:lpstr>The asym/async/hetero/ID MRP</vt:lpstr>
      <vt:lpstr>PowerPoint 簡報</vt:lpstr>
      <vt:lpstr>The multiset-enhanced modular clock algorithm</vt:lpstr>
      <vt:lpstr>The ASYM-LC-LSH4 algorithm</vt:lpstr>
      <vt:lpstr>The ASYM-LC-LSH4 algorithm (3/3)</vt:lpstr>
      <vt:lpstr>The sym/async/hetero/ID MRP</vt:lpstr>
      <vt:lpstr>The QR-LC-LSH4 algorithm</vt:lpstr>
      <vt:lpstr>The QR-LC-LSH4 algorithm </vt:lpstr>
      <vt:lpstr>The QR-LC-LSH4 algorithm (3/3)</vt:lpstr>
      <vt:lpstr>Simulation for the low-complexity algorithms</vt:lpstr>
      <vt:lpstr>Simulation for the low-complexity algorithms</vt:lpstr>
      <vt:lpstr>Simulation for the low-complexity algorithms</vt:lpstr>
      <vt:lpstr>Simulation for the low-complexity algorithms</vt:lpstr>
      <vt:lpstr>Simulation for the ASYM-LC-LSH4/QR-LC-LSH4 algorithm</vt:lpstr>
      <vt:lpstr>Simulation for the ASYM-LC-LSH4/QR-LC-LSH4 algorithm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張正尚</cp:lastModifiedBy>
  <cp:revision>1498</cp:revision>
  <dcterms:created xsi:type="dcterms:W3CDTF">2018-07-02T05:24:52Z</dcterms:created>
  <dcterms:modified xsi:type="dcterms:W3CDTF">2025-07-11T10:13:15Z</dcterms:modified>
</cp:coreProperties>
</file>